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9" r:id="rId12"/>
    <p:sldId id="270" r:id="rId13"/>
    <p:sldId id="268" r:id="rId14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60" autoAdjust="0"/>
    <p:restoredTop sz="94660"/>
  </p:normalViewPr>
  <p:slideViewPr>
    <p:cSldViewPr>
      <p:cViewPr>
        <p:scale>
          <a:sx n="64" d="100"/>
          <a:sy n="64" d="100"/>
        </p:scale>
        <p:origin x="-1554" y="-19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A01010-C8B1-4C62-96A5-E207B0074E8D}" type="datetimeFigureOut">
              <a:rPr lang="nl-NL" smtClean="0"/>
              <a:t>22-11-2016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10DC8B-7FE0-4BDE-8059-5C4F4A1DA5E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571901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10DC8B-7FE0-4BDE-8059-5C4F4A1DA5E5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808051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10DC8B-7FE0-4BDE-8059-5C4F4A1DA5E5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727835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8EEF048A-3187-4953-A83E-9A6B2A2C5667}" type="datetimeFigureOut">
              <a:rPr lang="nl-NL" smtClean="0"/>
              <a:t>22-11-2016</a:t>
            </a:fld>
            <a:endParaRPr lang="nl-NL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45B24632-2EE9-4141-96F1-1397568C1A4D}" type="slidenum">
              <a:rPr lang="nl-NL" smtClean="0"/>
              <a:t>‹nr.›</a:t>
            </a:fld>
            <a:endParaRPr lang="nl-NL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F048A-3187-4953-A83E-9A6B2A2C5667}" type="datetimeFigureOut">
              <a:rPr lang="nl-NL" smtClean="0"/>
              <a:t>22-11-2016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24632-2EE9-4141-96F1-1397568C1A4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F048A-3187-4953-A83E-9A6B2A2C5667}" type="datetimeFigureOut">
              <a:rPr lang="nl-NL" smtClean="0"/>
              <a:t>22-11-2016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24632-2EE9-4141-96F1-1397568C1A4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F048A-3187-4953-A83E-9A6B2A2C5667}" type="datetimeFigureOut">
              <a:rPr lang="nl-NL" smtClean="0"/>
              <a:t>22-11-2016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24632-2EE9-4141-96F1-1397568C1A4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F048A-3187-4953-A83E-9A6B2A2C5667}" type="datetimeFigureOut">
              <a:rPr lang="nl-NL" smtClean="0"/>
              <a:t>22-11-2016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24632-2EE9-4141-96F1-1397568C1A4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F048A-3187-4953-A83E-9A6B2A2C5667}" type="datetimeFigureOut">
              <a:rPr lang="nl-NL" smtClean="0"/>
              <a:t>22-11-2016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24632-2EE9-4141-96F1-1397568C1A4D}" type="slidenum">
              <a:rPr lang="nl-NL" smtClean="0"/>
              <a:t>‹nr.›</a:t>
            </a:fld>
            <a:endParaRPr lang="nl-NL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F048A-3187-4953-A83E-9A6B2A2C5667}" type="datetimeFigureOut">
              <a:rPr lang="nl-NL" smtClean="0"/>
              <a:t>22-11-2016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24632-2EE9-4141-96F1-1397568C1A4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F048A-3187-4953-A83E-9A6B2A2C5667}" type="datetimeFigureOut">
              <a:rPr lang="nl-NL" smtClean="0"/>
              <a:t>22-11-2016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24632-2EE9-4141-96F1-1397568C1A4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F048A-3187-4953-A83E-9A6B2A2C5667}" type="datetimeFigureOut">
              <a:rPr lang="nl-NL" smtClean="0"/>
              <a:t>22-11-2016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24632-2EE9-4141-96F1-1397568C1A4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F048A-3187-4953-A83E-9A6B2A2C5667}" type="datetimeFigureOut">
              <a:rPr lang="nl-NL" smtClean="0"/>
              <a:t>22-11-2016</a:t>
            </a:fld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24632-2EE9-4141-96F1-1397568C1A4D}" type="slidenum">
              <a:rPr lang="nl-NL" smtClean="0"/>
              <a:t>‹nr.›</a:t>
            </a:fld>
            <a:endParaRPr lang="nl-NL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nl-N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F048A-3187-4953-A83E-9A6B2A2C5667}" type="datetimeFigureOut">
              <a:rPr lang="nl-NL" smtClean="0"/>
              <a:t>22-11-2016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24632-2EE9-4141-96F1-1397568C1A4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8EEF048A-3187-4953-A83E-9A6B2A2C5667}" type="datetimeFigureOut">
              <a:rPr lang="nl-NL" smtClean="0"/>
              <a:t>22-11-2016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45B24632-2EE9-4141-96F1-1397568C1A4D}" type="slidenum">
              <a:rPr lang="nl-NL" smtClean="0"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644008" y="2433904"/>
            <a:ext cx="3313355" cy="1702160"/>
          </a:xfrm>
        </p:spPr>
        <p:txBody>
          <a:bodyPr/>
          <a:lstStyle/>
          <a:p>
            <a:r>
              <a:rPr lang="nl-NL" dirty="0" smtClean="0"/>
              <a:t>Hoofdstuk 3 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4703385" y="4286168"/>
            <a:ext cx="3309803" cy="1260629"/>
          </a:xfrm>
        </p:spPr>
        <p:txBody>
          <a:bodyPr>
            <a:normAutofit/>
          </a:bodyPr>
          <a:lstStyle/>
          <a:p>
            <a:r>
              <a:rPr lang="nl-NL" sz="2800" dirty="0" smtClean="0"/>
              <a:t>Paragraaf 1: </a:t>
            </a:r>
            <a:br>
              <a:rPr lang="nl-NL" sz="2800" dirty="0" smtClean="0"/>
            </a:br>
            <a:r>
              <a:rPr lang="nl-NL" sz="2800" dirty="0" smtClean="0"/>
              <a:t>De Alpen </a:t>
            </a:r>
            <a:endParaRPr lang="nl-NL" sz="2800" dirty="0"/>
          </a:p>
        </p:txBody>
      </p:sp>
      <p:pic>
        <p:nvPicPr>
          <p:cNvPr id="1026" name="Picture 2" descr="Afbeeldingsresultaat voor alpe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284984"/>
            <a:ext cx="4383504" cy="2990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4" descr="Afbeeldingsresultaat voor alpen ma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pic>
        <p:nvPicPr>
          <p:cNvPr id="1031" name="Picture 7" descr="Afbeeldingsresultaat voor alpen ma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-128790"/>
            <a:ext cx="3528392" cy="2477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1593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27584" y="404664"/>
            <a:ext cx="7024744" cy="1143000"/>
          </a:xfrm>
        </p:spPr>
        <p:txBody>
          <a:bodyPr/>
          <a:lstStyle/>
          <a:p>
            <a:r>
              <a:rPr lang="nl-NL" dirty="0" smtClean="0"/>
              <a:t>Mini-opdracht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755576" y="1844824"/>
            <a:ext cx="7560840" cy="4032448"/>
          </a:xfrm>
        </p:spPr>
        <p:txBody>
          <a:bodyPr/>
          <a:lstStyle/>
          <a:p>
            <a:r>
              <a:rPr lang="nl-NL" dirty="0" smtClean="0"/>
              <a:t>Door de botsing van twee platen blijven de Alpen constant groeien. </a:t>
            </a:r>
          </a:p>
          <a:p>
            <a:r>
              <a:rPr lang="nl-NL" dirty="0" smtClean="0"/>
              <a:t>Denk na en schrijf op: Hoe komt het dat de Alpen niet steeds hoger worden? </a:t>
            </a:r>
          </a:p>
          <a:p>
            <a:r>
              <a:rPr lang="nl-NL" dirty="0" smtClean="0"/>
              <a:t>Klaar? Verder werken in je werkboek!</a:t>
            </a:r>
          </a:p>
          <a:p>
            <a:endParaRPr lang="nl-NL" dirty="0"/>
          </a:p>
          <a:p>
            <a:r>
              <a:rPr lang="nl-NL" dirty="0" smtClean="0"/>
              <a:t>Gebruik </a:t>
            </a:r>
            <a:r>
              <a:rPr lang="nl-NL" b="1" dirty="0" smtClean="0"/>
              <a:t>paragraaf 3.1 </a:t>
            </a:r>
            <a:r>
              <a:rPr lang="nl-NL" dirty="0" smtClean="0"/>
              <a:t>als hulp. </a:t>
            </a:r>
          </a:p>
          <a:p>
            <a:endParaRPr lang="nl-NL" dirty="0"/>
          </a:p>
        </p:txBody>
      </p:sp>
      <p:pic>
        <p:nvPicPr>
          <p:cNvPr id="6146" name="Picture 2" descr="Afbeeldingsresultaat voor stilte in de kla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4653136"/>
            <a:ext cx="2185045" cy="2048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kstvak 4"/>
          <p:cNvSpPr txBox="1"/>
          <p:nvPr/>
        </p:nvSpPr>
        <p:spPr>
          <a:xfrm>
            <a:off x="5348932" y="27732"/>
            <a:ext cx="3312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>
                <a:solidFill>
                  <a:schemeClr val="bg1"/>
                </a:solidFill>
              </a:rPr>
              <a:t>Blz. 52 / 53 </a:t>
            </a:r>
            <a:endParaRPr lang="nl-NL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3073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87624" y="404664"/>
            <a:ext cx="7024744" cy="1143000"/>
          </a:xfrm>
        </p:spPr>
        <p:txBody>
          <a:bodyPr/>
          <a:lstStyle/>
          <a:p>
            <a:r>
              <a:rPr lang="nl-NL" dirty="0" smtClean="0"/>
              <a:t>Afsluiten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11560" y="1844824"/>
            <a:ext cx="4536504" cy="4248472"/>
          </a:xfrm>
        </p:spPr>
        <p:txBody>
          <a:bodyPr>
            <a:normAutofit/>
          </a:bodyPr>
          <a:lstStyle/>
          <a:p>
            <a:r>
              <a:rPr lang="nl-NL" sz="2800" dirty="0" smtClean="0"/>
              <a:t>Nieuwe docent, nieuwe regels? </a:t>
            </a:r>
          </a:p>
          <a:p>
            <a:r>
              <a:rPr lang="nl-NL" sz="2800" dirty="0" smtClean="0"/>
              <a:t>Verwering, erosie, sedimentatie</a:t>
            </a:r>
          </a:p>
          <a:p>
            <a:r>
              <a:rPr lang="nl-NL" sz="2800" dirty="0" smtClean="0"/>
              <a:t>Platentektoniek: de vorming van de Alpen</a:t>
            </a:r>
            <a:endParaRPr lang="nl-NL" sz="2800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340768"/>
            <a:ext cx="3528392" cy="5113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kstvak 5"/>
          <p:cNvSpPr txBox="1"/>
          <p:nvPr/>
        </p:nvSpPr>
        <p:spPr>
          <a:xfrm>
            <a:off x="5348932" y="27732"/>
            <a:ext cx="3312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>
                <a:solidFill>
                  <a:schemeClr val="bg1"/>
                </a:solidFill>
              </a:rPr>
              <a:t>Blz. 52 / 53 </a:t>
            </a:r>
            <a:endParaRPr lang="nl-NL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2331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27584" y="548680"/>
            <a:ext cx="7024744" cy="1143000"/>
          </a:xfrm>
        </p:spPr>
        <p:txBody>
          <a:bodyPr/>
          <a:lstStyle/>
          <a:p>
            <a:r>
              <a:rPr lang="nl-NL" dirty="0" smtClean="0"/>
              <a:t>Herhaling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83568" y="1772816"/>
            <a:ext cx="6777317" cy="3508977"/>
          </a:xfrm>
        </p:spPr>
        <p:txBody>
          <a:bodyPr/>
          <a:lstStyle/>
          <a:p>
            <a:r>
              <a:rPr lang="nl-NL" dirty="0" smtClean="0"/>
              <a:t>Bergen vormen door </a:t>
            </a:r>
            <a:r>
              <a:rPr lang="nl-NL" b="1" dirty="0" smtClean="0"/>
              <a:t>Endogene krachten</a:t>
            </a:r>
            <a:r>
              <a:rPr lang="nl-NL" dirty="0" smtClean="0"/>
              <a:t>. </a:t>
            </a:r>
            <a:br>
              <a:rPr lang="nl-NL" dirty="0" smtClean="0"/>
            </a:br>
            <a:r>
              <a:rPr lang="nl-NL" b="1" dirty="0" smtClean="0"/>
              <a:t>-platentektoniek</a:t>
            </a:r>
            <a:endParaRPr lang="nl-NL" b="1" dirty="0"/>
          </a:p>
          <a:p>
            <a:r>
              <a:rPr lang="nl-NL" dirty="0" smtClean="0"/>
              <a:t>Bergen worden door verloop van tijd ronder en lager door </a:t>
            </a:r>
            <a:r>
              <a:rPr lang="nl-NL" b="1" dirty="0" smtClean="0"/>
              <a:t>Exogene</a:t>
            </a:r>
            <a:r>
              <a:rPr lang="nl-NL" dirty="0" smtClean="0"/>
              <a:t> </a:t>
            </a:r>
            <a:r>
              <a:rPr lang="nl-NL" b="1" dirty="0" smtClean="0"/>
              <a:t>krachten</a:t>
            </a:r>
            <a:r>
              <a:rPr lang="nl-NL" dirty="0" smtClean="0"/>
              <a:t>.</a:t>
            </a:r>
            <a:r>
              <a:rPr lang="nl-NL" dirty="0"/>
              <a:t/>
            </a:r>
            <a:br>
              <a:rPr lang="nl-NL" dirty="0"/>
            </a:br>
            <a:r>
              <a:rPr lang="nl-NL" b="1" dirty="0" smtClean="0"/>
              <a:t>-Erosie</a:t>
            </a:r>
            <a:br>
              <a:rPr lang="nl-NL" b="1" dirty="0" smtClean="0"/>
            </a:br>
            <a:r>
              <a:rPr lang="nl-NL" b="1" dirty="0" smtClean="0"/>
              <a:t>-Sedimentatie</a:t>
            </a:r>
            <a:br>
              <a:rPr lang="nl-NL" b="1" dirty="0" smtClean="0"/>
            </a:br>
            <a:r>
              <a:rPr lang="nl-NL" b="1" dirty="0" smtClean="0"/>
              <a:t>-Verwering </a:t>
            </a:r>
          </a:p>
        </p:txBody>
      </p:sp>
      <p:sp>
        <p:nvSpPr>
          <p:cNvPr id="5" name="AutoShape 2" descr="Afbeeldingsresultaat voor alpe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387879" cy="2708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Groep 6"/>
          <p:cNvGrpSpPr/>
          <p:nvPr/>
        </p:nvGrpSpPr>
        <p:grpSpPr>
          <a:xfrm>
            <a:off x="1719091" y="1857935"/>
            <a:ext cx="4966293" cy="3528392"/>
            <a:chOff x="1947719" y="1844824"/>
            <a:chExt cx="4712513" cy="3263032"/>
          </a:xfrm>
        </p:grpSpPr>
        <p:pic>
          <p:nvPicPr>
            <p:cNvPr id="1029" name="Picture 5" descr="Afbeeldingsresultaat voor verweri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47719" y="1844824"/>
              <a:ext cx="2880320" cy="1944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1" name="Picture 7" descr="Afbeeldingsresultaat voor erosie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42604" y="3227969"/>
              <a:ext cx="2817628" cy="18798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" name="AutoShape 9" descr="Afbeeldingsresultaat voor oud gebergte voorbeeld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0404" y="4581128"/>
            <a:ext cx="3778392" cy="2276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6" name="Picture 12" descr="Afbeeldingsresultaat voor arrow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7468" y="1407805"/>
            <a:ext cx="1430411" cy="1013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Afbeeldingsresultaat voor arrow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4279796"/>
            <a:ext cx="1430411" cy="1013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5970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36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139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1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415" tmFilter="0, 0; 0.125,0.2665; 0.25,0.4; 0.375,0.465; 0.5,0.5;  0.625,0.535; 0.75,0.6; 0.875,0.7335; 1,1">
                                          <p:stCondLst>
                                            <p:cond delay="415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7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3" tmFilter="0, 0; 0.125,0.2665; 0.25,0.4; 0.375,0.465; 0.5,0.5;  0.625,0.535; 0.75,0.6; 0.875,0.7335; 1,1">
                                          <p:stCondLst>
                                            <p:cond delay="1035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16">
                                          <p:stCondLst>
                                            <p:cond delay="406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04" decel="50000">
                                          <p:stCondLst>
                                            <p:cond delay="423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16">
                                          <p:stCondLst>
                                            <p:cond delay="82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04" decel="50000">
                                          <p:stCondLst>
                                            <p:cond delay="836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16">
                                          <p:stCondLst>
                                            <p:cond delay="1026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04" decel="50000">
                                          <p:stCondLst>
                                            <p:cond delay="1042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16">
                                          <p:stCondLst>
                                            <p:cond delay="113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04" decel="50000">
                                          <p:stCondLst>
                                            <p:cond delay="1146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250"/>
                            </p:stCondLst>
                            <p:childTnLst>
                              <p:par>
                                <p:cTn id="34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36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139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41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415" tmFilter="0, 0; 0.125,0.2665; 0.25,0.4; 0.375,0.465; 0.5,0.5;  0.625,0.535; 0.75,0.6; 0.875,0.7335; 1,1">
                                          <p:stCondLst>
                                            <p:cond delay="41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7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3" tmFilter="0, 0; 0.125,0.2665; 0.25,0.4; 0.375,0.465; 0.5,0.5;  0.625,0.535; 0.75,0.6; 0.875,0.7335; 1,1">
                                          <p:stCondLst>
                                            <p:cond delay="103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2" dur="16">
                                          <p:stCondLst>
                                            <p:cond delay="40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3" dur="104" decel="50000">
                                          <p:stCondLst>
                                            <p:cond delay="423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16">
                                          <p:stCondLst>
                                            <p:cond delay="82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5" dur="104" decel="50000">
                                          <p:stCondLst>
                                            <p:cond delay="83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16">
                                          <p:stCondLst>
                                            <p:cond delay="102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7" dur="104" decel="50000">
                                          <p:stCondLst>
                                            <p:cond delay="10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16">
                                          <p:stCondLst>
                                            <p:cond delay="113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9" dur="104" decel="50000">
                                          <p:stCondLst>
                                            <p:cond delay="114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500"/>
                            </p:stCondLst>
                            <p:childTnLst>
                              <p:par>
                                <p:cTn id="51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36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139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41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415" tmFilter="0, 0; 0.125,0.2665; 0.25,0.4; 0.375,0.465; 0.5,0.5;  0.625,0.535; 0.75,0.6; 0.875,0.7335; 1,1">
                                          <p:stCondLst>
                                            <p:cond delay="415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7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3" tmFilter="0, 0; 0.125,0.2665; 0.25,0.4; 0.375,0.465; 0.5,0.5;  0.625,0.535; 0.75,0.6; 0.875,0.7335; 1,1">
                                          <p:stCondLst>
                                            <p:cond delay="1035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9" dur="16">
                                          <p:stCondLst>
                                            <p:cond delay="406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0" dur="104" decel="50000">
                                          <p:stCondLst>
                                            <p:cond delay="423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16">
                                          <p:stCondLst>
                                            <p:cond delay="82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2" dur="104" decel="50000">
                                          <p:stCondLst>
                                            <p:cond delay="836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16">
                                          <p:stCondLst>
                                            <p:cond delay="1026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4" dur="104" decel="50000">
                                          <p:stCondLst>
                                            <p:cond delay="1042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16">
                                          <p:stCondLst>
                                            <p:cond delay="113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6" dur="104" decel="50000">
                                          <p:stCondLst>
                                            <p:cond delay="1146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3750"/>
                            </p:stCondLst>
                            <p:childTnLst>
                              <p:par>
                                <p:cTn id="68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31640" y="476672"/>
            <a:ext cx="7024744" cy="1143000"/>
          </a:xfrm>
        </p:spPr>
        <p:txBody>
          <a:bodyPr/>
          <a:lstStyle/>
          <a:p>
            <a:r>
              <a:rPr lang="nl-NL" dirty="0" smtClean="0"/>
              <a:t>Reflectie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83568" y="1700808"/>
            <a:ext cx="6777317" cy="3508977"/>
          </a:xfrm>
        </p:spPr>
        <p:txBody>
          <a:bodyPr/>
          <a:lstStyle/>
          <a:p>
            <a:r>
              <a:rPr lang="nl-NL" dirty="0" smtClean="0"/>
              <a:t>De komende periode zullen we vaak terugblikken op de les en hoe de les verliep. </a:t>
            </a:r>
          </a:p>
          <a:p>
            <a:endParaRPr lang="nl-NL" dirty="0" smtClean="0"/>
          </a:p>
          <a:p>
            <a:r>
              <a:rPr lang="nl-NL" b="1" dirty="0" smtClean="0"/>
              <a:t>Wat heb je geleerd?</a:t>
            </a:r>
          </a:p>
          <a:p>
            <a:r>
              <a:rPr lang="nl-NL" b="1" dirty="0" smtClean="0"/>
              <a:t>Hoe heb je geleerd?</a:t>
            </a:r>
          </a:p>
          <a:p>
            <a:r>
              <a:rPr lang="nl-NL" b="1" dirty="0" smtClean="0"/>
              <a:t>Wat ging goed? </a:t>
            </a:r>
          </a:p>
          <a:p>
            <a:r>
              <a:rPr lang="nl-NL" b="1" dirty="0" smtClean="0"/>
              <a:t>Wat ging minder goed? </a:t>
            </a:r>
            <a:endParaRPr lang="nl-NL" b="1" dirty="0"/>
          </a:p>
        </p:txBody>
      </p:sp>
      <p:pic>
        <p:nvPicPr>
          <p:cNvPr id="8194" name="Picture 2" descr="Afbeeldingsresultaat voor reflection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211960" y="3706190"/>
            <a:ext cx="6033914" cy="2850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kstvak 5"/>
          <p:cNvSpPr txBox="1"/>
          <p:nvPr/>
        </p:nvSpPr>
        <p:spPr>
          <a:xfrm>
            <a:off x="5348932" y="27732"/>
            <a:ext cx="3312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>
                <a:solidFill>
                  <a:schemeClr val="bg1"/>
                </a:solidFill>
              </a:rPr>
              <a:t>Blz. 52 / 53 </a:t>
            </a:r>
            <a:endParaRPr lang="nl-NL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5305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75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43608" y="764704"/>
            <a:ext cx="7024744" cy="1143000"/>
          </a:xfrm>
        </p:spPr>
        <p:txBody>
          <a:bodyPr/>
          <a:lstStyle/>
          <a:p>
            <a:r>
              <a:rPr lang="nl-NL" dirty="0" smtClean="0"/>
              <a:t>Wat gaan we doen?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99592" y="2276872"/>
            <a:ext cx="7128792" cy="3797009"/>
          </a:xfrm>
        </p:spPr>
        <p:txBody>
          <a:bodyPr/>
          <a:lstStyle/>
          <a:p>
            <a:r>
              <a:rPr lang="nl-NL" b="1" dirty="0" smtClean="0"/>
              <a:t>Kennismaken</a:t>
            </a:r>
            <a:r>
              <a:rPr lang="nl-NL" dirty="0" smtClean="0"/>
              <a:t>! Wie ben ik, wie zijn jullie? </a:t>
            </a:r>
          </a:p>
          <a:p>
            <a:r>
              <a:rPr lang="nl-NL" b="1" dirty="0" smtClean="0"/>
              <a:t>Uitleg</a:t>
            </a:r>
            <a:r>
              <a:rPr lang="nl-NL" dirty="0" smtClean="0"/>
              <a:t>: de vorming van de Alpen</a:t>
            </a:r>
          </a:p>
          <a:p>
            <a:r>
              <a:rPr lang="nl-NL" b="1" dirty="0" smtClean="0"/>
              <a:t>Zelfstandig werken: </a:t>
            </a:r>
            <a:r>
              <a:rPr lang="nl-NL" dirty="0" smtClean="0"/>
              <a:t>mini-opdracht</a:t>
            </a:r>
          </a:p>
          <a:p>
            <a:r>
              <a:rPr lang="nl-NL" b="1" dirty="0" smtClean="0"/>
              <a:t>Afsluiten: </a:t>
            </a:r>
            <a:r>
              <a:rPr lang="nl-NL" dirty="0" smtClean="0"/>
              <a:t>hoe ging het? Wat gaan we de volgende keer doen? </a:t>
            </a:r>
            <a:endParaRPr lang="nl-NL" b="1" dirty="0"/>
          </a:p>
        </p:txBody>
      </p:sp>
      <p:pic>
        <p:nvPicPr>
          <p:cNvPr id="2050" name="Picture 2" descr="Afbeeldingsresultaat voor vinkje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3916907"/>
            <a:ext cx="2232248" cy="2585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kstvak 3"/>
          <p:cNvSpPr txBox="1"/>
          <p:nvPr/>
        </p:nvSpPr>
        <p:spPr>
          <a:xfrm>
            <a:off x="5348932" y="27732"/>
            <a:ext cx="3312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>
                <a:solidFill>
                  <a:schemeClr val="bg1"/>
                </a:solidFill>
              </a:rPr>
              <a:t>Blz. 52 / 53 </a:t>
            </a:r>
            <a:endParaRPr lang="nl-NL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2391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31640" y="476672"/>
            <a:ext cx="7024744" cy="1143000"/>
          </a:xfrm>
        </p:spPr>
        <p:txBody>
          <a:bodyPr/>
          <a:lstStyle/>
          <a:p>
            <a:r>
              <a:rPr lang="nl-NL" b="1" dirty="0" smtClean="0"/>
              <a:t>Kennismaken:</a:t>
            </a:r>
            <a:endParaRPr lang="nl-NL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619672" y="1988840"/>
            <a:ext cx="6777317" cy="3508977"/>
          </a:xfrm>
        </p:spPr>
        <p:txBody>
          <a:bodyPr/>
          <a:lstStyle/>
          <a:p>
            <a:pPr>
              <a:lnSpc>
                <a:spcPct val="200000"/>
              </a:lnSpc>
            </a:pPr>
            <a:r>
              <a:rPr lang="nl-NL" b="1" dirty="0" smtClean="0"/>
              <a:t>Wie ben ik ?</a:t>
            </a:r>
          </a:p>
          <a:p>
            <a:pPr>
              <a:lnSpc>
                <a:spcPct val="200000"/>
              </a:lnSpc>
            </a:pPr>
            <a:r>
              <a:rPr lang="nl-NL" b="1" dirty="0" smtClean="0"/>
              <a:t>Wat zijn mijn regels? </a:t>
            </a:r>
          </a:p>
          <a:p>
            <a:pPr>
              <a:lnSpc>
                <a:spcPct val="200000"/>
              </a:lnSpc>
            </a:pPr>
            <a:r>
              <a:rPr lang="nl-NL" b="1" dirty="0" smtClean="0"/>
              <a:t>Wat verwacht ik van jullie?</a:t>
            </a:r>
          </a:p>
          <a:p>
            <a:pPr>
              <a:lnSpc>
                <a:spcPct val="200000"/>
              </a:lnSpc>
            </a:pPr>
            <a:r>
              <a:rPr lang="nl-NL" b="1" dirty="0" smtClean="0"/>
              <a:t>Vragen??? </a:t>
            </a:r>
          </a:p>
        </p:txBody>
      </p:sp>
      <p:pic>
        <p:nvPicPr>
          <p:cNvPr id="4" name="Picture 2" descr="Afbeeldingsresultaat voor question mark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4509120"/>
            <a:ext cx="2055052" cy="1664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kstvak 4"/>
          <p:cNvSpPr txBox="1"/>
          <p:nvPr/>
        </p:nvSpPr>
        <p:spPr>
          <a:xfrm>
            <a:off x="5348932" y="27732"/>
            <a:ext cx="3312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>
                <a:solidFill>
                  <a:schemeClr val="bg1"/>
                </a:solidFill>
              </a:rPr>
              <a:t>Blz. 52 / 53</a:t>
            </a:r>
            <a:endParaRPr lang="nl-NL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4104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75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27584" y="476672"/>
            <a:ext cx="7024744" cy="1143000"/>
          </a:xfrm>
        </p:spPr>
        <p:txBody>
          <a:bodyPr/>
          <a:lstStyle/>
          <a:p>
            <a:r>
              <a:rPr lang="nl-NL" dirty="0" smtClean="0"/>
              <a:t>Kennismaken: Wie zijn jullie?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83568" y="1703518"/>
            <a:ext cx="7704856" cy="3508977"/>
          </a:xfrm>
        </p:spPr>
        <p:txBody>
          <a:bodyPr/>
          <a:lstStyle/>
          <a:p>
            <a:r>
              <a:rPr lang="nl-NL" sz="2800" i="1" u="sng" dirty="0" smtClean="0"/>
              <a:t>Globe-spel</a:t>
            </a:r>
          </a:p>
          <a:p>
            <a:r>
              <a:rPr lang="nl-NL" dirty="0" smtClean="0"/>
              <a:t>Hoe heet je? </a:t>
            </a:r>
          </a:p>
          <a:p>
            <a:r>
              <a:rPr lang="nl-NL" dirty="0" smtClean="0"/>
              <a:t>Vertel iets over jezelf (muziek, hobby’s, familie, etc.)</a:t>
            </a:r>
          </a:p>
          <a:p>
            <a:r>
              <a:rPr lang="nl-NL" dirty="0" smtClean="0"/>
              <a:t>Welk land zou jij een keer willen bezoeken?</a:t>
            </a:r>
          </a:p>
          <a:p>
            <a:r>
              <a:rPr lang="nl-NL" dirty="0" smtClean="0"/>
              <a:t>Klaar? Gooi de bal </a:t>
            </a:r>
            <a:r>
              <a:rPr lang="nl-NL" b="1" dirty="0" smtClean="0"/>
              <a:t>zachtjes en onderhands </a:t>
            </a:r>
            <a:r>
              <a:rPr lang="nl-NL" dirty="0" smtClean="0"/>
              <a:t>door naar een klasgenoot. </a:t>
            </a:r>
            <a:endParaRPr lang="nl-NL" dirty="0"/>
          </a:p>
        </p:txBody>
      </p:sp>
      <p:pic>
        <p:nvPicPr>
          <p:cNvPr id="4098" name="Picture 2" descr="Afbeeldingsresultaat voor globe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4365104"/>
            <a:ext cx="2088232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kstvak 4"/>
          <p:cNvSpPr txBox="1"/>
          <p:nvPr/>
        </p:nvSpPr>
        <p:spPr>
          <a:xfrm>
            <a:off x="5348932" y="27732"/>
            <a:ext cx="3312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>
                <a:solidFill>
                  <a:schemeClr val="bg1"/>
                </a:solidFill>
              </a:rPr>
              <a:t>Blz. 52 / 53 </a:t>
            </a:r>
            <a:endParaRPr lang="nl-NL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3838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95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81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81" tmFilter="0, 0; 0.125,0.2665; 0.25,0.4; 0.375,0.465; 0.5,0.5;  0.625,0.535; 0.75,0.6; 0.875,0.7335; 1,1">
                                          <p:stCondLst>
                                            <p:cond delay="581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91" tmFilter="0, 0; 0.125,0.2665; 0.25,0.4; 0.375,0.465; 0.5,0.5;  0.625,0.535; 0.75,0.6; 0.875,0.7335; 1,1">
                                          <p:stCondLst>
                                            <p:cond delay="1159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44" tmFilter="0, 0; 0.125,0.2665; 0.25,0.4; 0.375,0.465; 0.5,0.5;  0.625,0.535; 0.75,0.6; 0.875,0.7335; 1,1">
                                          <p:stCondLst>
                                            <p:cond delay="1449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3">
                                          <p:stCondLst>
                                            <p:cond delay="568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45" decel="50000">
                                          <p:stCondLst>
                                            <p:cond delay="592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3">
                                          <p:stCondLst>
                                            <p:cond delay="1148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45" decel="50000">
                                          <p:stCondLst>
                                            <p:cond delay="1171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3">
                                          <p:stCondLst>
                                            <p:cond delay="1436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45" decel="50000">
                                          <p:stCondLst>
                                            <p:cond delay="146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3">
                                          <p:stCondLst>
                                            <p:cond delay="1582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45" decel="50000">
                                          <p:stCondLst>
                                            <p:cond delay="1605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kstvak 9"/>
          <p:cNvSpPr txBox="1"/>
          <p:nvPr/>
        </p:nvSpPr>
        <p:spPr>
          <a:xfrm>
            <a:off x="5348932" y="27732"/>
            <a:ext cx="3312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>
                <a:solidFill>
                  <a:schemeClr val="bg1"/>
                </a:solidFill>
              </a:rPr>
              <a:t>Blz. 52 / 53 </a:t>
            </a:r>
            <a:endParaRPr lang="nl-NL" sz="2400" b="1" dirty="0">
              <a:solidFill>
                <a:schemeClr val="bg1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27584" y="332656"/>
            <a:ext cx="7024744" cy="1143000"/>
          </a:xfrm>
        </p:spPr>
        <p:txBody>
          <a:bodyPr/>
          <a:lstStyle/>
          <a:p>
            <a:r>
              <a:rPr lang="nl-NL" dirty="0" smtClean="0"/>
              <a:t>Herhaling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115616" y="1563713"/>
            <a:ext cx="6777317" cy="4392488"/>
          </a:xfrm>
        </p:spPr>
        <p:txBody>
          <a:bodyPr>
            <a:normAutofit/>
          </a:bodyPr>
          <a:lstStyle/>
          <a:p>
            <a:r>
              <a:rPr lang="nl-NL" sz="2800" dirty="0" smtClean="0"/>
              <a:t>Verwering </a:t>
            </a:r>
            <a:br>
              <a:rPr lang="nl-NL" sz="2800" dirty="0" smtClean="0"/>
            </a:br>
            <a:r>
              <a:rPr lang="nl-NL" sz="2800" dirty="0" smtClean="0"/>
              <a:t>-mechanisch</a:t>
            </a:r>
            <a:br>
              <a:rPr lang="nl-NL" sz="2800" dirty="0" smtClean="0"/>
            </a:br>
            <a:r>
              <a:rPr lang="nl-NL" sz="2800" dirty="0" smtClean="0"/>
              <a:t>-chemisch</a:t>
            </a:r>
          </a:p>
          <a:p>
            <a:r>
              <a:rPr lang="nl-NL" sz="2800" dirty="0" smtClean="0"/>
              <a:t>Erosie </a:t>
            </a:r>
            <a:br>
              <a:rPr lang="nl-NL" sz="2800" dirty="0" smtClean="0"/>
            </a:br>
            <a:r>
              <a:rPr lang="nl-NL" sz="2800" dirty="0" smtClean="0"/>
              <a:t>-wind</a:t>
            </a:r>
            <a:br>
              <a:rPr lang="nl-NL" sz="2800" dirty="0" smtClean="0"/>
            </a:br>
            <a:r>
              <a:rPr lang="nl-NL" sz="2800" dirty="0" smtClean="0"/>
              <a:t>-water</a:t>
            </a:r>
            <a:br>
              <a:rPr lang="nl-NL" sz="2800" dirty="0" smtClean="0"/>
            </a:br>
            <a:r>
              <a:rPr lang="nl-NL" sz="2800" dirty="0" smtClean="0"/>
              <a:t>-ijs</a:t>
            </a:r>
          </a:p>
          <a:p>
            <a:r>
              <a:rPr lang="nl-NL" sz="2800" dirty="0" smtClean="0"/>
              <a:t>Sedimentatie </a:t>
            </a:r>
            <a:endParaRPr lang="nl-NL" sz="2800" dirty="0"/>
          </a:p>
        </p:txBody>
      </p:sp>
      <p:pic>
        <p:nvPicPr>
          <p:cNvPr id="2050" name="Picture 2" descr="Afbeeldingsresultaat voor wonder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780928"/>
            <a:ext cx="3473400" cy="3473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Afbeeldingsresultaat voor sedimentgesteent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688119"/>
            <a:ext cx="7848871" cy="4590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973536"/>
            <a:ext cx="4507258" cy="2767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 descr="Afbeeldingsresultaat voor erosi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1992" y="117394"/>
            <a:ext cx="4283968" cy="3141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7363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71600" y="476672"/>
            <a:ext cx="7024744" cy="1143000"/>
          </a:xfrm>
        </p:spPr>
        <p:txBody>
          <a:bodyPr/>
          <a:lstStyle/>
          <a:p>
            <a:r>
              <a:rPr lang="nl-NL" dirty="0" smtClean="0"/>
              <a:t>Lezen: paragraaf 3.1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475656" y="1772816"/>
            <a:ext cx="7355032" cy="3508977"/>
          </a:xfrm>
        </p:spPr>
        <p:txBody>
          <a:bodyPr>
            <a:normAutofit/>
          </a:bodyPr>
          <a:lstStyle/>
          <a:p>
            <a:r>
              <a:rPr lang="nl-NL" sz="2800" dirty="0" smtClean="0"/>
              <a:t>Lees </a:t>
            </a:r>
            <a:r>
              <a:rPr lang="nl-NL" sz="2800" b="1" dirty="0" smtClean="0"/>
              <a:t>in stilte </a:t>
            </a:r>
            <a:r>
              <a:rPr lang="nl-NL" sz="2800" dirty="0" smtClean="0"/>
              <a:t>de tekst </a:t>
            </a:r>
          </a:p>
          <a:p>
            <a:r>
              <a:rPr lang="nl-NL" sz="2800" dirty="0" smtClean="0"/>
              <a:t>Let goed op de begrippen en afbeeldingen!</a:t>
            </a:r>
          </a:p>
          <a:p>
            <a:r>
              <a:rPr lang="nl-NL" sz="2800" dirty="0" smtClean="0"/>
              <a:t>Klaar ? Bekijk de Basisboekbronnen! </a:t>
            </a:r>
          </a:p>
        </p:txBody>
      </p:sp>
      <p:pic>
        <p:nvPicPr>
          <p:cNvPr id="3076" name="Picture 4" descr="Afbeeldingsresultaat voor readi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156" y="4057221"/>
            <a:ext cx="2592288" cy="2262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kstvak 3"/>
          <p:cNvSpPr txBox="1"/>
          <p:nvPr/>
        </p:nvSpPr>
        <p:spPr>
          <a:xfrm>
            <a:off x="4355976" y="5673704"/>
            <a:ext cx="41764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b="1" dirty="0" smtClean="0"/>
              <a:t>10 minuten de tijd </a:t>
            </a:r>
            <a:endParaRPr lang="nl-NL" sz="3600" b="1" dirty="0"/>
          </a:p>
        </p:txBody>
      </p:sp>
      <p:sp>
        <p:nvSpPr>
          <p:cNvPr id="7" name="Tekstvak 6"/>
          <p:cNvSpPr txBox="1"/>
          <p:nvPr/>
        </p:nvSpPr>
        <p:spPr>
          <a:xfrm>
            <a:off x="5348932" y="27732"/>
            <a:ext cx="3312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>
                <a:solidFill>
                  <a:schemeClr val="bg1"/>
                </a:solidFill>
              </a:rPr>
              <a:t>Blz. 52 / 53 </a:t>
            </a:r>
            <a:endParaRPr lang="nl-NL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3690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5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50" fill="hold">
                                          <p:stCondLst>
                                            <p:cond delay="135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5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3568" y="404664"/>
            <a:ext cx="7024744" cy="1143000"/>
          </a:xfrm>
        </p:spPr>
        <p:txBody>
          <a:bodyPr/>
          <a:lstStyle/>
          <a:p>
            <a:r>
              <a:rPr lang="nl-NL" dirty="0" smtClean="0"/>
              <a:t>Platentektoniek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12594" y="1689036"/>
            <a:ext cx="7560840" cy="4032448"/>
          </a:xfrm>
        </p:spPr>
        <p:txBody>
          <a:bodyPr/>
          <a:lstStyle/>
          <a:p>
            <a:r>
              <a:rPr lang="nl-NL" dirty="0" smtClean="0"/>
              <a:t>De aardkorst bestaat uit verschillende schillen: </a:t>
            </a:r>
            <a:r>
              <a:rPr lang="nl-NL" b="1" dirty="0" smtClean="0"/>
              <a:t>platen.</a:t>
            </a:r>
            <a:endParaRPr lang="nl-NL" dirty="0" smtClean="0"/>
          </a:p>
          <a:p>
            <a:r>
              <a:rPr lang="nl-NL" dirty="0" smtClean="0"/>
              <a:t>Deze platen bewegen tegen en langs elkaar. </a:t>
            </a:r>
          </a:p>
          <a:p>
            <a:r>
              <a:rPr lang="nl-NL" dirty="0" smtClean="0"/>
              <a:t>Dit zorgt voor veel gedoe: aardbevingen, tsunami’s, etc. </a:t>
            </a:r>
            <a:endParaRPr lang="nl-NL" dirty="0"/>
          </a:p>
        </p:txBody>
      </p:sp>
      <p:pic>
        <p:nvPicPr>
          <p:cNvPr id="4098" name="Picture 2" descr="Afbeeldingsresultaat voor platentektonie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012" y="1611254"/>
            <a:ext cx="6855104" cy="3747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Afbeeldingsresultaat voor convectiestrome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4149080"/>
            <a:ext cx="4200128" cy="2362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kstvak 5"/>
          <p:cNvSpPr txBox="1"/>
          <p:nvPr/>
        </p:nvSpPr>
        <p:spPr>
          <a:xfrm>
            <a:off x="5348932" y="27732"/>
            <a:ext cx="3312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>
                <a:solidFill>
                  <a:schemeClr val="bg1"/>
                </a:solidFill>
              </a:rPr>
              <a:t>Blz. 52 / 53 </a:t>
            </a:r>
            <a:endParaRPr lang="nl-NL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9098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43608" y="404664"/>
            <a:ext cx="7024744" cy="1143000"/>
          </a:xfrm>
        </p:spPr>
        <p:txBody>
          <a:bodyPr/>
          <a:lstStyle/>
          <a:p>
            <a:r>
              <a:rPr lang="nl-NL" dirty="0" smtClean="0"/>
              <a:t>Platentektoniek </a:t>
            </a:r>
            <a:endParaRPr lang="nl-NL" dirty="0"/>
          </a:p>
        </p:txBody>
      </p:sp>
      <p:pic>
        <p:nvPicPr>
          <p:cNvPr id="5" name="Picture 2" descr="Afbeeldingsresultaat voor platentektoniek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16" t="1070" r="-15531" b="-1070"/>
          <a:stretch/>
        </p:blipFill>
        <p:spPr bwMode="auto">
          <a:xfrm>
            <a:off x="611560" y="1959917"/>
            <a:ext cx="5200024" cy="4457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jdelijke aanduiding voor inhoud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628800"/>
            <a:ext cx="3888432" cy="4735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kstvak 7"/>
          <p:cNvSpPr txBox="1"/>
          <p:nvPr/>
        </p:nvSpPr>
        <p:spPr>
          <a:xfrm>
            <a:off x="5348932" y="27732"/>
            <a:ext cx="3312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>
                <a:solidFill>
                  <a:schemeClr val="bg1"/>
                </a:solidFill>
              </a:rPr>
              <a:t>Blz. 52 / 53 </a:t>
            </a:r>
            <a:endParaRPr lang="nl-NL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5335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94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81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81" tmFilter="0, 0; 0.125,0.2665; 0.25,0.4; 0.375,0.465; 0.5,0.5;  0.625,0.535; 0.75,0.6; 0.875,0.7335; 1,1">
                                          <p:stCondLst>
                                            <p:cond delay="58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90" tmFilter="0, 0; 0.125,0.2665; 0.25,0.4; 0.375,0.465; 0.5,0.5;  0.625,0.535; 0.75,0.6; 0.875,0.7335; 1,1">
                                          <p:stCondLst>
                                            <p:cond delay="115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44" tmFilter="0, 0; 0.125,0.2665; 0.25,0.4; 0.375,0.465; 0.5,0.5;  0.625,0.535; 0.75,0.6; 0.875,0.7335; 1,1">
                                          <p:stCondLst>
                                            <p:cond delay="14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3">
                                          <p:stCondLst>
                                            <p:cond delay="56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45" decel="50000">
                                          <p:stCondLst>
                                            <p:cond delay="59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3">
                                          <p:stCondLst>
                                            <p:cond delay="114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45" decel="50000">
                                          <p:stCondLst>
                                            <p:cond delay="117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3">
                                          <p:stCondLst>
                                            <p:cond delay="143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45" decel="50000">
                                          <p:stCondLst>
                                            <p:cond delay="145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3">
                                          <p:stCondLst>
                                            <p:cond delay="158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45" decel="50000">
                                          <p:stCondLst>
                                            <p:cond delay="160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594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81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81" tmFilter="0, 0; 0.125,0.2665; 0.25,0.4; 0.375,0.465; 0.5,0.5;  0.625,0.535; 0.75,0.6; 0.875,0.7335; 1,1">
                                          <p:stCondLst>
                                            <p:cond delay="581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90" tmFilter="0, 0; 0.125,0.2665; 0.25,0.4; 0.375,0.465; 0.5,0.5;  0.625,0.535; 0.75,0.6; 0.875,0.7335; 1,1">
                                          <p:stCondLst>
                                            <p:cond delay="1159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44" tmFilter="0, 0; 0.125,0.2665; 0.25,0.4; 0.375,0.465; 0.5,0.5;  0.625,0.535; 0.75,0.6; 0.875,0.7335; 1,1">
                                          <p:stCondLst>
                                            <p:cond delay="1449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3">
                                          <p:stCondLst>
                                            <p:cond delay="569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45" decel="50000">
                                          <p:stCondLst>
                                            <p:cond delay="592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3">
                                          <p:stCondLst>
                                            <p:cond delay="1148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45" decel="50000">
                                          <p:stCondLst>
                                            <p:cond delay="1171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3">
                                          <p:stCondLst>
                                            <p:cond delay="1437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45" decel="50000">
                                          <p:stCondLst>
                                            <p:cond delay="1459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3">
                                          <p:stCondLst>
                                            <p:cond delay="1582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45" decel="50000">
                                          <p:stCondLst>
                                            <p:cond delay="1605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11560" y="476672"/>
            <a:ext cx="7024744" cy="1143000"/>
          </a:xfrm>
        </p:spPr>
        <p:txBody>
          <a:bodyPr/>
          <a:lstStyle/>
          <a:p>
            <a:r>
              <a:rPr lang="nl-NL" dirty="0" smtClean="0"/>
              <a:t>Vorming van de Alpen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97355" y="1700808"/>
            <a:ext cx="7992888" cy="3508977"/>
          </a:xfrm>
        </p:spPr>
        <p:txBody>
          <a:bodyPr/>
          <a:lstStyle/>
          <a:p>
            <a:r>
              <a:rPr lang="nl-NL" dirty="0" smtClean="0"/>
              <a:t>1) Twee </a:t>
            </a:r>
            <a:r>
              <a:rPr lang="nl-NL" b="1" dirty="0" smtClean="0"/>
              <a:t>platen</a:t>
            </a:r>
            <a:r>
              <a:rPr lang="nl-NL" dirty="0" smtClean="0"/>
              <a:t> botsen tegen elkaar</a:t>
            </a:r>
          </a:p>
          <a:p>
            <a:r>
              <a:rPr lang="nl-NL" dirty="0" smtClean="0"/>
              <a:t>2) Hierdoor gaat Europa ‘’rimpelen’’: er ontstaat een </a:t>
            </a:r>
            <a:r>
              <a:rPr lang="nl-NL" b="1" dirty="0" smtClean="0"/>
              <a:t>Plooiingsgebergte</a:t>
            </a:r>
            <a:r>
              <a:rPr lang="nl-NL" dirty="0" smtClean="0"/>
              <a:t>. </a:t>
            </a:r>
          </a:p>
          <a:p>
            <a:r>
              <a:rPr lang="nl-NL" dirty="0" smtClean="0"/>
              <a:t>3) De platen blijven tegen elkaar drukken, het gebergte blijft dus groeien. </a:t>
            </a:r>
            <a:endParaRPr lang="nl-NL" dirty="0"/>
          </a:p>
        </p:txBody>
      </p:sp>
      <p:pic>
        <p:nvPicPr>
          <p:cNvPr id="4" name="Picture 2" descr="Afbeeldingsresultaat voor alpe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4099" y="4149080"/>
            <a:ext cx="3336144" cy="2275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kstvak 4"/>
          <p:cNvSpPr txBox="1"/>
          <p:nvPr/>
        </p:nvSpPr>
        <p:spPr>
          <a:xfrm>
            <a:off x="5348932" y="27732"/>
            <a:ext cx="3312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>
                <a:solidFill>
                  <a:schemeClr val="bg1"/>
                </a:solidFill>
              </a:rPr>
              <a:t>Blz. 52 / 53 </a:t>
            </a:r>
            <a:endParaRPr lang="nl-NL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5081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hema1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Thema1</Template>
  <TotalTime>171</TotalTime>
  <Words>372</Words>
  <Application>Microsoft Office PowerPoint</Application>
  <PresentationFormat>Diavoorstelling (4:3)</PresentationFormat>
  <Paragraphs>69</Paragraphs>
  <Slides>13</Slides>
  <Notes>2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13</vt:i4>
      </vt:variant>
    </vt:vector>
  </HeadingPairs>
  <TitlesOfParts>
    <vt:vector size="14" baseType="lpstr">
      <vt:lpstr>Thema1</vt:lpstr>
      <vt:lpstr>Hoofdstuk 3 </vt:lpstr>
      <vt:lpstr>Wat gaan we doen? </vt:lpstr>
      <vt:lpstr>Kennismaken:</vt:lpstr>
      <vt:lpstr>Kennismaken: Wie zijn jullie?</vt:lpstr>
      <vt:lpstr>Herhaling </vt:lpstr>
      <vt:lpstr>Lezen: paragraaf 3.1 </vt:lpstr>
      <vt:lpstr>Platentektoniek</vt:lpstr>
      <vt:lpstr>Platentektoniek </vt:lpstr>
      <vt:lpstr>Vorming van de Alpen</vt:lpstr>
      <vt:lpstr>Mini-opdracht</vt:lpstr>
      <vt:lpstr>Afsluiten</vt:lpstr>
      <vt:lpstr>Herhaling</vt:lpstr>
      <vt:lpstr>Reflectie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Hoofdstuk 3 </dc:title>
  <dc:creator>duco spakman</dc:creator>
  <cp:lastModifiedBy>duco spakman</cp:lastModifiedBy>
  <cp:revision>12</cp:revision>
  <dcterms:created xsi:type="dcterms:W3CDTF">2016-11-21T13:35:13Z</dcterms:created>
  <dcterms:modified xsi:type="dcterms:W3CDTF">2016-11-22T10:54:34Z</dcterms:modified>
</cp:coreProperties>
</file>