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4EF17D0-692E-4177-87B7-BA4D6A4211F8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E26971-5319-41B4-BEFA-170053B2DB75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44008" y="2460372"/>
            <a:ext cx="3313355" cy="1702160"/>
          </a:xfrm>
        </p:spPr>
        <p:txBody>
          <a:bodyPr/>
          <a:lstStyle/>
          <a:p>
            <a:r>
              <a:rPr lang="nl-NL" dirty="0" smtClean="0"/>
              <a:t>Migratie en Grensverkeer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53302" y="4365104"/>
            <a:ext cx="3309803" cy="1260629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Pak je boeken!</a:t>
            </a:r>
          </a:p>
          <a:p>
            <a:r>
              <a:rPr lang="nl-NL" sz="2000" b="1" dirty="0" smtClean="0"/>
              <a:t>Paragraaf 2.3</a:t>
            </a:r>
          </a:p>
          <a:p>
            <a:r>
              <a:rPr lang="nl-NL" sz="2000" b="1" dirty="0" smtClean="0"/>
              <a:t>Blz. 22/23</a:t>
            </a:r>
            <a:endParaRPr lang="nl-NL" sz="2000" b="1" dirty="0"/>
          </a:p>
        </p:txBody>
      </p:sp>
      <p:pic>
        <p:nvPicPr>
          <p:cNvPr id="4" name="Picture 2" descr="http://ek2016frankrijk.be/wp-content/uploads/2015/10/belg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28392" cy="22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ms.degeo-online.nl/msite-degeo/file.asp?fileid=58252&amp;disposition=i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6892"/>
            <a:ext cx="3138159" cy="42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Afbeeldingsresultaat voor belg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937"/>
            <a:ext cx="3138159" cy="21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7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/>
          <a:lstStyle/>
          <a:p>
            <a:r>
              <a:rPr lang="nl-NL" dirty="0" smtClean="0"/>
              <a:t>Wat heb je geleerd?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060848"/>
            <a:ext cx="6912768" cy="4320480"/>
          </a:xfrm>
        </p:spPr>
        <p:txBody>
          <a:bodyPr/>
          <a:lstStyle/>
          <a:p>
            <a:r>
              <a:rPr lang="nl-NL" sz="2800" dirty="0"/>
              <a:t>1) Het kunnen uitleggen van de begrippen binnen de behandelde context.</a:t>
            </a:r>
          </a:p>
          <a:p>
            <a:r>
              <a:rPr lang="nl-NL" sz="2800" dirty="0"/>
              <a:t>2) Verklaren waarom mensen migreren (denk aan push/pull).</a:t>
            </a:r>
          </a:p>
          <a:p>
            <a:r>
              <a:rPr lang="nl-NL" sz="2800" dirty="0"/>
              <a:t>3) Noemen van voor- en nadelen van de ijzeren Rijn.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4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024744" cy="1143000"/>
          </a:xfrm>
        </p:spPr>
        <p:txBody>
          <a:bodyPr/>
          <a:lstStyle/>
          <a:p>
            <a:r>
              <a:rPr lang="nl-NL" dirty="0" smtClean="0"/>
              <a:t>Vorige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84784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nl-NL" sz="3200" dirty="0" smtClean="0"/>
          </a:p>
          <a:p>
            <a:r>
              <a:rPr lang="nl-NL" sz="3200" dirty="0" smtClean="0"/>
              <a:t>Samenwerking tussen NL-BE</a:t>
            </a:r>
          </a:p>
          <a:p>
            <a:r>
              <a:rPr lang="nl-NL" sz="3200" dirty="0" smtClean="0"/>
              <a:t>Opengrenzen?</a:t>
            </a:r>
          </a:p>
          <a:p>
            <a:r>
              <a:rPr lang="nl-NL" sz="3200" b="1" dirty="0" err="1" smtClean="0"/>
              <a:t>Euregio’s</a:t>
            </a:r>
            <a:r>
              <a:rPr lang="nl-NL" sz="3200" b="1" dirty="0" smtClean="0"/>
              <a:t/>
            </a:r>
            <a:br>
              <a:rPr lang="nl-NL" sz="3200" b="1" dirty="0" smtClean="0"/>
            </a:br>
            <a:endParaRPr lang="nl-NL" sz="3200" b="1" dirty="0" smtClean="0"/>
          </a:p>
          <a:p>
            <a:r>
              <a:rPr lang="nl-NL" sz="3200" dirty="0" smtClean="0"/>
              <a:t>..Maken paragraaf 1 +2</a:t>
            </a:r>
            <a:endParaRPr lang="nl-NL" sz="3200" dirty="0"/>
          </a:p>
        </p:txBody>
      </p:sp>
      <p:sp>
        <p:nvSpPr>
          <p:cNvPr id="5" name="AutoShape 5" descr="http://ms.degeo-online.nl/msite-degeo/file.asp?fileid=58252&amp;s=136_107_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8" descr="http://ms.degeo-online.nl/msite-degeo/file.asp?fileid=58252&amp;disposition=i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61072"/>
            <a:ext cx="3056625" cy="30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73216"/>
            <a:ext cx="117785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1143000"/>
          </a:xfrm>
        </p:spPr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060848"/>
            <a:ext cx="6777317" cy="3508977"/>
          </a:xfrm>
        </p:spPr>
        <p:txBody>
          <a:bodyPr/>
          <a:lstStyle/>
          <a:p>
            <a:r>
              <a:rPr lang="nl-NL" sz="3200" dirty="0" smtClean="0"/>
              <a:t>Grenspendelaars en migranten</a:t>
            </a:r>
            <a:br>
              <a:rPr lang="nl-NL" sz="3200" dirty="0" smtClean="0"/>
            </a:br>
            <a:r>
              <a:rPr lang="nl-NL" sz="3200" dirty="0" smtClean="0"/>
              <a:t>-</a:t>
            </a:r>
            <a:r>
              <a:rPr lang="nl-NL" sz="3200" i="1" dirty="0" smtClean="0"/>
              <a:t>Push </a:t>
            </a:r>
            <a:r>
              <a:rPr lang="nl-NL" sz="3200" dirty="0" smtClean="0"/>
              <a:t>en </a:t>
            </a:r>
            <a:r>
              <a:rPr lang="nl-NL" sz="3200" i="1" dirty="0" smtClean="0"/>
              <a:t>Pull </a:t>
            </a:r>
            <a:r>
              <a:rPr lang="nl-NL" sz="3200" dirty="0" smtClean="0"/>
              <a:t>factoren</a:t>
            </a:r>
          </a:p>
          <a:p>
            <a:r>
              <a:rPr lang="nl-NL" sz="3200" dirty="0" smtClean="0"/>
              <a:t>Antwerpen en het Ruhrgebied</a:t>
            </a:r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 smtClean="0"/>
              <a:t>-de </a:t>
            </a:r>
            <a:r>
              <a:rPr lang="nl-NL" sz="3200" i="1" dirty="0" smtClean="0"/>
              <a:t>ijzeren Rijn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23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1143000"/>
          </a:xfrm>
        </p:spPr>
        <p:txBody>
          <a:bodyPr/>
          <a:lstStyle/>
          <a:p>
            <a:r>
              <a:rPr lang="nl-NL" dirty="0" smtClean="0"/>
              <a:t>Wat moet je kunnen?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0"/>
            <a:ext cx="7488832" cy="4104456"/>
          </a:xfrm>
        </p:spPr>
        <p:txBody>
          <a:bodyPr>
            <a:normAutofit lnSpcReduction="10000"/>
          </a:bodyPr>
          <a:lstStyle/>
          <a:p>
            <a:r>
              <a:rPr lang="nl-NL" sz="2800" dirty="0" smtClean="0"/>
              <a:t>1) Het kunnen uitleggen van de begrippen binnen de behandelde context.</a:t>
            </a:r>
          </a:p>
          <a:p>
            <a:r>
              <a:rPr lang="nl-NL" sz="2800" dirty="0" smtClean="0"/>
              <a:t>2) Verklaren waarom mensen migreren (denk aan push/pull).</a:t>
            </a:r>
          </a:p>
          <a:p>
            <a:r>
              <a:rPr lang="nl-NL" sz="2800" dirty="0" smtClean="0"/>
              <a:t>3) Noemen van voor- en nadelen van de ijzeren Rijn.</a:t>
            </a:r>
          </a:p>
          <a:p>
            <a:endParaRPr lang="nl-NL" sz="2800" i="1" dirty="0"/>
          </a:p>
          <a:p>
            <a:r>
              <a:rPr lang="nl-NL" sz="2800" b="1" i="1" dirty="0" smtClean="0"/>
              <a:t>Vragen?</a:t>
            </a:r>
            <a:endParaRPr lang="nl-NL" sz="2800" b="1" i="1" dirty="0"/>
          </a:p>
        </p:txBody>
      </p:sp>
    </p:spTree>
    <p:extLst>
      <p:ext uri="{BB962C8B-B14F-4D97-AF65-F5344CB8AC3E}">
        <p14:creationId xmlns:p14="http://schemas.microsoft.com/office/powerpoint/2010/main" val="260583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746" y="404664"/>
            <a:ext cx="7024744" cy="1143000"/>
          </a:xfrm>
        </p:spPr>
        <p:txBody>
          <a:bodyPr/>
          <a:lstStyle/>
          <a:p>
            <a:r>
              <a:rPr lang="nl-NL" dirty="0" smtClean="0"/>
              <a:t>Grenspendelaars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1772816"/>
            <a:ext cx="5040559" cy="3508977"/>
          </a:xfrm>
        </p:spPr>
        <p:txBody>
          <a:bodyPr/>
          <a:lstStyle/>
          <a:p>
            <a:r>
              <a:rPr lang="nl-NL" dirty="0" smtClean="0"/>
              <a:t>Mensen die regelmatig de grens oversteken.</a:t>
            </a:r>
          </a:p>
          <a:p>
            <a:endParaRPr lang="nl-NL" dirty="0" smtClean="0"/>
          </a:p>
          <a:p>
            <a:r>
              <a:rPr lang="nl-NL" i="1" dirty="0" smtClean="0"/>
              <a:t>Waarom </a:t>
            </a:r>
            <a:r>
              <a:rPr lang="nl-NL" dirty="0" smtClean="0"/>
              <a:t>eigenlijk?? </a:t>
            </a:r>
            <a:endParaRPr lang="nl-NL" i="1" dirty="0" smtClean="0"/>
          </a:p>
          <a:p>
            <a:r>
              <a:rPr lang="nl-NL" i="1" dirty="0" smtClean="0"/>
              <a:t>Push Pull factoren!</a:t>
            </a:r>
          </a:p>
          <a:p>
            <a:endParaRPr lang="nl-NL" dirty="0"/>
          </a:p>
          <a:p>
            <a:r>
              <a:rPr lang="nl-NL" dirty="0" smtClean="0"/>
              <a:t>Maar… blijven reizen of migreren? </a:t>
            </a:r>
            <a:endParaRPr lang="nl-N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490947" cy="467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tatic1.hln.be/static/photo/2009/16/14/7/media_xl_888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4" y="882286"/>
            <a:ext cx="4870280" cy="24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2.trouw.nl/static/photo/2013/17/10/3/20130121194657/media_xl_14946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10139"/>
            <a:ext cx="4457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xMTEhUTExMWFhUXFxobGBgXGB0fGRsdHhcYGhkZIBoeHSggGh8lIhgfIjEhJSkrLi4uHR8zODMtNygtLisBCgoKDg0OGxAQGy8mICY1LS0tMiswLS0tLS0tLS0vLy0yNy0yLS0tLS0vLy0vLS0tLS8tLS0tLS0tLS0tMC0tLf/AABEIALcBEwMBIgACEQEDEQH/xAAcAAACAgMBAQAAAAAAAAAAAAAFBgMEAAIHAQj/xABEEAACAgAEBAQEBAQCCAUFAQABAgMRAAQSIQUxQVEGEyJhMnGBkRQjQqEHUrHB0fAkMzRicoKy4RUWQ5Kio7PC0vFT/8QAGwEAAgMBAQEAAAAAAAAAAAAAAwQAAQIFBgf/xAAyEQABBAECAwUIAwEAAwAAAAABAAIDESESMQQTQSJRYbHwBTJxgZGhwdEU4fEjMzRC/9oADAMBAAIRAxEAPwDxI8SBMSKmJAuPZly8U1uFBoxvFHviTTiaFMZLsLTWZS747zBWFEX4ywZfaiqqT/zOPrWB3h3hhGemYjZHWvpFIh/6sVeLSPmuJlQPy4AyfXy3az0+Jf2GHz8IEkkI/Uzf9Rr9gMcaFhlndIe/Hyx/a7j3CGAN7x5rV03x6qY3K4yFCzqvc7/LrjrE4XGrKjmkAGDnhngWsebMt38AJ6d8R8O8MrKmtnY3enTVVexvrht4bAI0WMclAA+mOdxfFgN0RnPVdHguCcX8yUY6KPJZZIidKBfliy8ere6xLJFe+MRccgvJNrthoGEuT+ElkkDPIzKOhrf1XzH2wwmFKqhWJGxQzKubAxt0r5KDjshtiZHZaN91OIV06VArt0wmZ/gUwLsHBBvaj2b52fUfuTgpleMKkbuCHCfGARqGL8csebiLQSCwQQf5WG4DDt0I7E41HxHKcdJtYlhbM0B2EkcUQ5dCzEbPGpI6aqbf/l/rivm+KosjxgEspUe1lbP2sY88cgv5rbgvAGCfyy5eX1j7L9gcL+bkD8QOxOogaWsC9QrbruBt1HPtjTvab9XxI9eSV/gtbhORgJ5dcRGLEXHuLeTstlt1AHXkP6/1GNPDJkliMkm/qPal7L7nv/XDkPtJskxjH1SsnBEM1qbRjCMWnj6YjKY6QfaSLKUGnGacSlcZpxdqqUWnGacS6cZpxLUpR6ceacSacZpxLUpRFceacTaceacXalKHTjNOJdOM04vUqpQ6ceFMTaceViWpShMePcTacZiakSlssQI1KbHLrz+R36Y1MeA/COJz6mtWDn4xGgcNQobsAEB63v7jeyrZmfVqfLFQaFKVO/U/GT9K/wC3A4f22w9mbBXRm9mkZjyt9GNhYBIFkA0PfoMbKwYjTuKJJr5ek9jvy57HG/l7HHYZMyRtsNjwXNdG5hohA/A/C/8A1GIa2a2G+qiWka66trwZIJNnFXL52LIZUee/qWIgACySdidhypjvthdPj4AgGED1VuTqIBokKAT339sIM4mODsO3AF/Hr5p+WF85tu2fp0TYUxb8NoGmIK8t77HCuPG+X1UylB1vdh3JWuXuLw18BzqH8yNgysBTDkRgv8yOZjmsOfogs4Z0crXO2BTlEVUaQAByAGNivbA2OW8Wo5TjlOaV3A4FWELDEyNiCr64gaWjzxmrWrpX2xr5fXEcUu2F+XxTPE5E2TkCC/WtMNvcbAUOZrA3ODN1YyrnFPD8chMifly0RY+FweauvJge/MbEHHOMpm2yebbnHsFlUXYHMOALBZenRlIq98dByniyCQgWyE8takA/IkUT7f8Aeg/8Q8lG8In9IkWlBo+sG6QkfUi9uffAJGte3Ww7K+tJa8aSPLKjV6GUsRf6tCK9d1ZdB572ee+BPhWjnSxAZoje5IGrT6dz0Bba/bvvUzXEDLH5Akb0K4QgEt10DYX6d65Wb3xJwaUwvmpZELIDRbrYW7HIDl1H6gKF45z5CLcN0RserCk4y5lntNwDoYUbA1W5JBAFXzv9Q6jchwni7kKIwkcZHpG+srdBq3rbp73gNlZ49ACgtYXv8d6iaY8gBZ6nYcjgrlOHZmT8qEuWBqSSQilAJFr6aPQjn19sNcMX32MePVAka2qKtQ5x1cljqK7siiwD7sRsdwOQ5jB67ANc/e8Dcjw7KZNdLSebLzYk6ms7khBsvU3WL2X4nHKxVTuOY7drx6LhHaMOI8z81yuJaHCwP0vSMeViZhjUjHSBXPIUdYysb1jKxdqLSsZWN6x4RiWotCMeVjcjHunEtRaVjUjEtYysS1KUdY1IxKRjzTi7UpR6cZicR4zFalvSheXzPl0qLSmjW1k6wT/Q3iZswsxCuLGvc8wADua+lWOgOK3h5RMyHVQjoOP1+qh3FUT8XscV/EEXnS/hYhoj2BPMHmWZtz6a5AjfflYv522MEEuPw7/8C9CQ40rGSzWktoYSBQ2wosfSStW1dOvQ86wXjzcdWTW5BHYjC/wngGV85dCMHBvzdZ1WORI5Femk7YF+MuJfhZeTM6W11UZ1Xp+dMAQKPvtze9me0OS/QLLT6tD4jhhIL6hF2ykDy5jNZktpQ6T/ACrGoIVQOpdj/wDP7CMjx2ObMgMwgVwdKLVmtgXkqzyvY/bFvxXl5GyyRpY8xvMfa/SB6RQILCyxruoxS8P+E4kVpJo1070LPmknSQ2oEeXWoEVTbDl6tS7pGuLpXu7Ruu/5IzGaQG9AiU0MbkxTKXQk1qN6TqIG/NW+W99d8T+F3kyuZly700YoowFE3qomqBb9JoV6bob4vyPk3UoWkWmsMjEEE/qrqeQ69sAkcwzLcjvvSsW2YFlKXqJ0kEVtsL32JOM8NxT2SDUfXrcKnR6mkArpuUlY7laxbaBiNjR74AZHiT6d6ruL3+hFqe6ncGxvghkuIHcX98eqdG4jU1JMmb7pOVVbNTBihb6/3xuMywNMbOIs4/rJGNCb+eGQwEbJUyEE0UWyeYJxtm+IR0UMgUkdCL/ex0P2OFufNw/6t2Vm56L3NewwFlSJyTDw1m3NSOrDkeYsja+2EJwAezR+/knYZCRm0Uz/AIdy051RZuSN9xYYMvchlr6kggnbfC14jjzeWhMWZb8gMpWRQXQFXBX1EWvKiD0Jotzxc4Z4ezImDmBo15MFmvtuNTGvpil4j/HK6wRwuIyPSFldyee9Md+R2HIY5crCdoyPEY/CcYbIzlZxiLKK0c0cmkOqmSNb2bk5WtXPZjv9DewicuwYLIoRowCTe9tJRLc2JVOZ+lYziMU6oPMSK4yCFVmBIVd9QI3pRR5kcrA2xb4RkCFjKta6gfVtQokHTzYjoDt6rPupOGh1uTTG2LvKkhWLKrpLXuLQAahYIAIqwT168sZmPEUgqIIIVYbLYUn9IBAGrbnyA+eLXD+GgzhZDoDgkUvqAU7KbN6jV1TWL3F1iXP6YQyw5KQnmZHOldqFkWWN0NueCxNmLD0+oQZxGHCkOghYFhLqoURpTUTY52PTuD2279ynDs9ko2GlJFcAWdTab57gGmPuQfYkbkJm+KZuG6yse+4Kxahz3Orryu/cG98b5TxhHKxjzGViY6qNIA11RIb9JvDUUzowNQ+o9eSWfGHbJ8imWRdaEMD1xhGKfBOIwOvlRWCgsg8x/n3wQZcejhkD2AhcSWPS4hRVjKxJpxmnBbQ6UdY804l04804lqUo9OM04lrGacS1KUOPaxLpxipialelRiI8zyxYXJEixy98bM117Y28xiKwMud0RWtb1UXkt2xmJt8eYzqKJQSjw6GPKSNJDOJBoJNgjnqANgUw9JIIG5GK+azXlI53LkhWJAB2IZx6RQ3okb1fPtTgWRFaCM1LK0ZaY2xWjIDpJO+j4V/3mBFCqscYysccaRrssYHvuxIJJ6k2N+uPn8hoVdi6XdkoDCn4PxKKJi0kirerTqNf+mpN3054reJM7BnUqP8AMU7V+oFRu4srQ0i75G1PbCfxCZpWdNtAMY1BqAKoQ4J7bgmr2UdTgx4FjaJZJZGKpGFQ1vzCvpKC2NFqNdiOlBgcNy4w/ruFTKO5TFmZc8j5eVxH5bKgYAEMD8V6DbKNTgE1tz5YY89l1MiA0rkNpXqx0gBggvVV3XtWF3JcVOYjeYNZcogYC1F65GjBIHJXJI33AHMYUc1l0k9UcZMwjdwDbBlHremb4HWth/vdddh3gtFGNzc7qp2WQ4HCfeP+HniCuRoU7jbZaGqgehsUOROA2fFx2auMir5b9/Y/55XhU4NxWT0R+ZLSxrqUuWFlydZUmvQOXKgaPW3nJqNLIfhOlR/8uZPXCnFtY2Yfb8rLRpR/g7s8Qd+bEk7d6v8Afqf25C0I8bZDhRgy6LqLCzVm6B9QAPYXQxIgx6/hT/xaB3Lj8Qz/AKm1pox4ERm8osLP6b35E/2ONM7nY4yqPII2cHQT0IHPfbrhfheR2SYMmpVCvomiIenNGg5YNv1F1tzwPieJ5bcZWoYNRTZEuVyqF3Chb5Ku/wBhgDxvxjO58nLQBCVtVI1TaR+spssa8t3Ycx32s8Kc+UJJw21sykcyaAG/S7+wvAPNcUjy2XldGUuzknVuzObNu3NgoJIXoNtuWOJNx7jkDPQd3x7vkutFAKr6oTxLjE0P+0ZqRpeZhhqgOe56dvTgjLxUfhfS7CZuYBZpVvcgnVsD2Fc7rurvkDGhnzAOpwX0SN+cVJOl5CaWAFiKUeo8gDyxa8MmbM6p5iI8pUg1D0AD0+lANyzEAaj2YDfFO4eaUAPJJ+PrH3Vh8ceQBS0y/AZRA0+ZkJWFGKi7AOgkKa2vnt7jleFzwpxnTmFldglAqpCgKLGm25bbKST0Fdqef4geJoxlTk4xpuNW0gbIl1RrkzDn867nC34P4PDmEZX1BA8Wsja9OpmUg8ydRANcgOu2Llgp7mu60B8KH5RYpNUYI8SUV4dncxPFJ5chUggqVatRYqfLPMEsDSm/oMe8D8aZ2NvJzDFWJ9DODputgRzrb2xQ8TyXPIdVNIukFdtZUgqduvXsWFijyj45nIZAgdSryxlztS6wdDfdkJ7D5gHAyx8XYaT4V0VW2QaiE6f+dXy7AZmJNH88Zsg860Dc9TY9/ng1Lk8pno1lChuquBTg335+1fPHOIM+umXJyqJFZFMWoEH/AFY1EGtiTVD+YXR1b3PCWVny9lZaZlBUagdQHa/Tv6SLu7q8Gg9oSAaZRe3hdoUnCNOWGl0OPJopBCjUF06qGqu19vbGxXEXCuIecCHGmRSQdqBK89idufTbFzTj0EUrXtsLjyxOa6ioNOM0Ym04zTgupC0qHRj0JiXTiLN2F26+9YyX0FYZa98vHmjASHMzLLakOq0GTVyHM1tWrmdyO18gGKaRFQyFgFHU/Oq+d7V3wBnFxvJaDlFPDuGaUKpz+f8AYYpcVzixKNTBbvckDYAEnfbqB23F40yHEFZbv0hmOonSDXpA333511xy3xfnpeIStIp/LjOlAq7NubYb8ztV9K6XhY+0oy4tZkhMM4QnLl03Icfga9Uq2NyF3odKFWefb7HYRZvxQOUMRP8AvSbD56RufqRjlXgmQ+aQR32Io2O1dRh/kiAO/wC+KZxL3nKLyGMWr8YzZN+dV9FRKHytSf3xmMQj369D3xmNWe9apvcqvC5fWTXVdLXyDg8velrtv0o4i49lXkY0rMgYB9NarXdABXUgA33xrwbKSeYiBbWOMsGN8yQQNrogpJ3sOMWuI5sRuYi5DN5dn9RY6Vb6/wCduePGgESNAz/vopwjqUP4v4ekTh6l9KjWmw3AFh352dRoWeZIo7cxfG+Cy5OFpGNGXd49C0WJDjcgkaTZ68umGnxF4dZEqGR2LSL+UxYgl2Go0Wq15nvp54H/AMQ+KGaPyRYLKGbUKIptl22u771Q6468E8ZaWvsnbPRZLHk23ZUMlIY5csmtraBC6HdF3S6U8tixPvfQ1ih4NzeviERIUo80oK6rX1KCautiLHIbE4u5Rtc+SB9LSZN017eltDjn7BfoT9MCPADiOeCSwdOZ0n5NGd+n8v741w4DZAT4eZVk2z6rofiHwWgMs8Xp5uwG3IX/ANVscQ8HfzYgV6xo37Gq98P6gcjuDzwm5LKeTJp07LJSg9gaH0C177H3rXtjhx2HtHVKwSE4cj3grjJfLCN6LRek/L9PPpW19wR0s6+I8xMml4fJC36hISt/IhSB9cCfBkzebmo6JWNl6dWRTQN/WiP1Dtgzn+IAEpJlWYcgWaKjfYF7H2x0YH6YAboocoLn0UEznFkzURgkg9dG1JFhhyZCDTEdgeX7r3DJZPNIlVfNA0s5bSClFQGFdAOfOgvc4KcU4QsjL+Gy/k38S6jTewVQy37gjl1xQ424WAMdUc7flSROpJk3FtqNCQCrur233xzOLm5ooHwxt6Cb4aKjt8ips9mJJmaFGCoHJLqaVIx/1Eg7dyO3KXheShVXzkyqsOWSR4ITbPq8wL+Ide2v4b5A38vcpkkEccMoMaagp3CtIwtdTFhQF9+d9bOL3i3wzJPFBl4TGkbyKsvltqIjBHxOdzRogA16eXYPCmzjcfVMSNLcFIXhjw5NxLMtLOX8lmMjsSbboqi/5he/YGu2HnxAokmXKxIPw+Wi8yZEbQAKqOMsVYVzJWhsNzvhqyPAEyqKkUjlAfhOmqChVGyg8gOvO++AeT4Y0vDpSVPmZsvI1Cm0yPSjflUekb9sd2FvYzuVzZXdrGwXMeM8HebNRglg08RmcH9K6XkCnsRGEHa8BuHyMEV1B9LKVs7amcA7bc9AFk9D7V3XiXAf9pzqBW/0SRIyNxYVtVkA7DSB98cx8C+Gpc1lJ2iXVUuVOxF0HcsOd8iMLytaHjKYic7QcIr/ABM4DrhjzkajdVD9xRLA/ckH5jtgXnOASZvKpICpaONXIHVWsyV3JO99ww6jHXoeByNlVglRgSlGxsDvXt9sU/DvBBlolD0DHrW/06NZKizzoGsEkjDpMILHuazPRJ3hnJJm8qkhUO8baeW5XUNS17bMPcUPiFs2T8K+bHrKkDWWGleR3ElMBZVjTi733wx+D/DsCRs0Q0kzO1jrq0Ej5ekfbDdDEqjSoAA6Dljnxx1IXnIqq7044WzSuf5PJugqQhivwvVNXYjpXzxPpw9MoPMA/PCPx/ikEDtrYD1NSirO/IDqdwAB1odcdRnFMa2nYCQk4V12MrwJj3y8LJ/iJkwCAS70TpXYppNNd7MeoAIvkLwF8TeOcwg0QRDU7eltLNqVtQGmjZNKbHyobnA3e0o8BoJJ26eatvBk7lPWZzUUYuSRVG/P2Fn5bDriDhfEEzetYAWC1ZIqwT0vmDt98ciXw5nncyZhlVh6f9IYEEb3pVb2FChQG4rHTv4V8KGUzE8IbWrRiRTVUHEbBa35b73gTp5n7kD4f2jCCNuN0L4bE0cc9htTyn1XQAIDWOpPq9uXPHq5hxCQ0gClzcfRxqal7ggaTft8sDeL8anzZaDKEIkKhZJNJNydUHeq3blz2O2KsmTzOWiUzyRypFRpmVH3pQL1UevW/wC/Pfy3aWONEI3L0nCqcZ8Q5dYY4RJq1Tlt9wEZUKsWvkNR79fre8N8MSAOyGkBIIPwqQSDvysEEXe9e9Y58IPMfMSLsjX5Ybc7yoQvf4cdMyuVjQsX0KmkE7kEqUu72Fkcq32wJ7eVRHz8VYF4VfMcHQ5hZlIUndgo+I2DdDuCb73irxLxLlomKEkuDuoU3f12xH4fzWUV2aB21MStSj4wN9S7Cjz26dawG8ecPDS+YgFlRf5igk2dtJ59ORvfljoM4hp2weqxyz1Vl/F1naLb3YX+2MwhszDYqQRzBsH7YzBOYq0O9Bdp8B0YpmDmzmUA23VTpveth6SLH8owG4Iv4jPyGqETSPZ/SNZKtZ/SoX7sMEPDnFVGVjhKMGXQzvahLYhPLG5Lk0xocgednC94Wtc3OGVtZgPpOo61kKNVgbL6ue3Ie5xy3MYH+AHRG0uJtP8ALcmdjZ1pY31CgPUQh1MPnuB1q/bCZ4ynD5mZWXcSKCVFVpAULsORYryHO/obn4u8Ls5j+DTdOGKrItDWo5bqaJF9xvgHmcoJosxnJCQTJGg2u9xJIa5+lVVuvYc8LcMS4nVvf2R4iG4KvcP4f5uaDBAFgjlQAjZpGjotpPs+46lcKPgbKMM+IzZqUEg/8RXUfe2H3w78P4xpmW6fVQkIqw51gnkNvTV/I1ixwzILFx1iqHTLlmcdh6o+22xX9xjpcE0PaCd78jhJSOIcR0r/AFPdYEcdQBlb237AAjUfmeX37nBhrvkK73/at/vjzNZQSIytsK51y98dbiWc2ItSLQQbCXPCEiiB5qKecxp2BK2C2ktvstEAHaxW/LFHjXFc0ziHTpcVrA+Gx6lcMaoEHv05Xyt5zj+Wh0oXaEItKVbmoWl1Luu7dSDgPx2aSeASwyAREDU8ZqwoBYEi9C+w2I/fj8ROTGGRn49yeiit1uQF/E+dmn8jLhZJVJt2UERixqJJ2Fdz7ddsa+ITmpJo3lYNHDKkbFRpb+fWx0i7o7HkCvVsGcnwK4ygdlEhHnMtlpN9cjakBHqII5HoKrG3iLKQx5JzC354zAlfzI5FZxIzRgFidwA46fpBrGYwHN9b1uje6/CkCPHu0kbxtKwRZVtCx/1ZL9GIIA6Ak9aGCPCCJVzMWYjbKupjDNepSSzMv6uQ0G66VW1HBWfw3GeH+TKyjzI1Oo8g5X4iedW1Enp2wMjzRn4YWlUPLGsauxI0yFPNGoN+oVZvbc1tuRvkaIwTvRxuqL7eQi2SlbKSlJRrjK+lo2DKaFj0sdSGq3sr74F8f496SZXEUXRb3Pz6t/TACOaaIPk4AWkQ6kkkW1EZPwkg/EL2vnpYdse5bwopbzcy7TvY+I7D5DphqBztNbfH8eCBIG2umZoCPgmY6Vlsx+6yfTC9/ATL6ctmD3kTe9j6P679hgz4tcjgU/cxFf8A3Pp+X6sbfwqy+iCUDpIqn5iGKxv6trrffGT7yYb7qd8asoPMA/PA7PcegiOlntqJ0rudvlsOfU4Us945zBcpHligIJjdyDro10NKfY3jEkrI/eNLNp4kmii5lEs+ws/44WuOfxDyWW1a3sqSNhfIbmhZoHa65nHPeMRMfzs1maJ7kCtgLA2F+kcu2FbhvD+Hu7CPVmdH89hBqu+QBfezZJwozixICbpo61+dvstgXgBMPiP+LM2aZYcihOrUCpB1HnW1bgjfvywpzeHs/m2EmakEQq18wiwS+40KL5AncDphrjcqoVFSJf5Y1C+3QC/ri3kOASzA1yN0WPar2G4588APGwNNtBce8o3Idu7CWcr4VykSm9c7WGFehRQOwCm976noME/HfiAiGKXLVHTFXOwurAX09bPtRB98DPE/HZMm5jESOBsW1bXtsOt0Rhay/EjKrwyJ5g1NIxAIKjy/WaOw0AbdLH30wzSkSPAAG1eKG8MHum07cJ4RLIrGfManko0PSqiiQNhuTf7fXB48WbKOzqupvwioBYB1AMt3RqqHTC1nFnkijYTLEojjBaix06QBSb6txYJPInti7xXhp/DNJ5ok0xFWkFKeTW9E2OZO3LrjMc72P1OOChEWQQtMwFyeUjRKLMSCw6kAFvmdTLZ9t8LOd8+cqsRLFB8RPKx1J3sgmq/mwweK3HkQBbISFvuQrb+52+px7wXL+XCzV6mZeZ3IGkD+n9MMcI3US5W4pO47l/IZYljpzo31s2rTrVqJ2+L2XqKxvxTiOsGEEAtDCy6Tzfyo9QPf4NuvTri//EBy8sQX0sIZDY2sE2Rfy1ffCM2YOsNe4qr6Vyw0YwXKxgWiXC+IyQuVDmnFH1EDa6N8uXU3seWHnisa5nLq6t6hsQwIqlqmHI1Z7k7bnnhDeVfxDOKK0zLfdlJF/Itde2GrhOaZsnJ0qup3BUbX7A/0O+2kXENrtBU11hJ65aIbM5B68/8A9cZiHiKfmPvdm7NXvvv774zDAyLVUuyZziKLkiQCXV0fTpq9c+haJ23CnbpYxbHhlBmUyigroy4MmY/UZnosATzJC3Q5AdMCeJ0EiDal8ybJpakAioXkYjatmkvB7g/iCWSBFO0o0hnqxbxxuCe1Bh9vbCDYGxizt1+SM1wa09+yXpfKy4eEBpPPOggksSqpqJNnoST7UMMWcyqx5TKIALcSvtuDaHf57IL98IuTy0udzxVZSVGv1MGJUsSjD3Jo73W4+WOkeKU8mDLKS2lI1QV3CFeXvYN9Kwu6PTzHjcg/f9ClQ92ykvwapSa2TVHoiJPUEBIiDY6ldQr9QP0ecpndDCabyyjWqOqtqUFl2NA7EqCbrkO2FXwwAA1akYsW22sV6VI5b3qHu45HFLhTSLN5wnZlBkSRTyAWxQFbixf0I74zBxTmSEg0P8Q5YwQCushgOd/+0n+gwK8R8QAgeRJmiaMjcWLFop57HdxvXti7NnBFAHksUOxNfTthFz/EQ8U66Va0LuNGkyEW6MSKO2m9r7X1x1uL4gAaM2e5DiZeyFsv4mU6pF0gExxKvoY6gWklIHqXrV0aqq2xQ4jlZiJEV6iQqJ5bJeTzACwFARxqAVGkVvQtjgrIGkny5SMBTHJJGYnClaWO7sDSoLJsKBvkSN7mb8P5pMhM0kyTLKAXuiwclQHU1V8gTzIN4Q4dhDqPd6P7Tb9hSJ8F8JoIlJ1BzCjo781sAyREiqUEAgdLGxojA7xOzRwpl2k163itRXSQsrbbGwm+3OhveHbP8SjOWkaN72kiU0T+YupCCCDYDDc0RjnqZa/IdhqdpkJbSF2CSsBpXYVy350NhhucRNeKwUvG5xdlEsxxwz+WFBIVloD9VeQxrqeTjtakdMa51n/8PnG287Wv6rJlbTXfU45Yi4NnLB8sNo1SHURd77b9i2qh7e94nz2acv5LsIxIWKud7qNALUbhiDyHY1zws3jQJS0UaF/Q7LBa4+ChOeihndpWI1+TGuxJLsZaG3LlzO2A3EfFrHR5aBAc55DatyQujUwrYXZHXlibx/wd2topdMiuj0aC2pbSQ52UjzOvPbAaDwXmQRJNIiqJRMVFt6tW/YLY+fIYdh4tkzNbdvos6K3Tp4yzk0mUTLliEd41VUFkhZFZib5na668sbZbOOomj1HQZAaBJB/JiAJ6nlzbfbflin4kkVvJiZxr1Kwi0nzFHqtyNQJAo7CjXKzWL0kZVtSqrBiGNOCANKgm+bXWx640JYw4OvB/K3TjGgfEuNSxyoEjeRrBVFFkm/3/AM9t9049JFLFHJHIpMb0rrpvSLNWegU/PfEOb4iWz0vllbVKJHJEFdv5ifsTilnsxmMwfKCK7SKwQu1FDqETSleh9RUCyT9KPMcf5DiSM19Ao1tK5NkBNozE67utgIRQBoqNxRBFb/Poca5aJYzSrQY3ddaBKmhz50etd+Ybg/FjloY1lUOr2igmnVlrzOwoHUu/UDc3iX/x7RK8SetTF5q6idV0fRqs/sMKywSEFnQbfD+kxE8BwpUMp4lkldBy8wtpUH4Aq7HYAtZHU1zFYOZzxqY4Ms66jJ5WqQA0BvuSRyskAbHn9MKHmuZ4pVyrwxDkAhobeqjQ2v8AzvgbkOGy5po40rVp5saUAE1/f7jHRPDRnSSAK/R3WdbnbprhkPEovLDpG5LME0l2YqLFnYKDpA60K74jy/Dspl4vMzH5xlVZQNTIuwNJ6fVqsm962FC6wS/htwB8vmZpZdBWOF90a/1KCfsTvgVwrh/4rMjIysSIgVjUtpDEbg2ASL/a/c4FrBkLGnsgA4+f9Kww3VLaXjsUrRxRxpAoYpYtkDX6Tu1UNjy3BY7EbXvFuUmjTLZZ2W2LGUi9LNeoAWPhrf7YWM/BGJ1yyRSwv54V0Z7AN6dut77HtWGXxBnXz8OTmAKEl1BBsg+YbF9en7YMWlrmgDB+ddxWHDOVdykgaBLPwErXXktX3FD9wMETKfLFD9I/Yj/DAuGIpa1dcztzrfBERnyb/wB09Pn74ZiYIxQVHKkzWWy834bXA2tpZodRY+pSjlAQp+GhRPPmRywI/if4Yghy0MuXiSNaBOkG9wgC6iSW+Imz2Hfc9wabVPl1aqVnb6iKQ3+2JvEXHMrLl0W0a22ujdUfrgDWPD7tMlwLdlxrgqap4tQtdQB7UTWOgZiCPLZKcmiRJoUXvRJG3f4rHyHbFgZ1FUny30gEkrC+kAczYWhitxvLNNlmVBbEowHyYf2OGnMvBSoSNK2sliDZ3OMxDOFDEM1HqN/8MeYsP8FXLHevozOZYS5uJKNRutVy2SAC9+Vq/Qjn1rD4ssDu0YMbOACyeksAbAJHPoccnyKO+S4hIXkkZ4iim7IcmVaXfrqQ/UY5dBw9ctmnB1hYYy4atLK+klQWG4uq5877HGQQUVwrBHxX0jlOCwjN5iXykAEcSqAoABHmOzbD4jrWz2AwnfxHRmGXjRqN+q+QWw7H7RsB3vArw94pzaz5PLmVnXMwQySa6JBkWU6QxGqgkQ+Ik898XON58txgZYxh43hRG7qTqpt9q/MI+o97DMLBAWqOyB+G4VaSSiCqJpbmQBQWJbPPYMCPYY04Vwhvw+YTU3mLK7SAj1jWaKsDyPXbffDPwjJjKwu+kUYnlYHcaogmnfnzUn/mwnZzjMi5rNs8bsryi3iViKRV9VqN1AQNYvqcc2Th3cvsi/p6/pRzdOF0rO5BsxFAFdVAoszXqA22C38V9Sdq64SIvDmmSVVltUjdCLOk1TWKN2Q1FjzN4X8544mUOAkmxGnZqbmWJsXVEbUOZ5dCsPFD5hWiNUsKsQ2xL6mPp6DdB+5w04yPOrTR631whx9yl45w5hMdBYqkShCbvTrS91JsKwJoiyABWCHCNflupn8xWMVpY2Ybnle58sG99j2rHmXzMkiMU3YSOgAGkNRAAOsjSB6iQT026DFThecMjB/JaPQxvWd20xNvYGn9Q+EmufWsLsMpkvTVefX1a11WcW4lFEJDErpJQaq23YemtV2xPPub33xtkOIs8ypJRlVZJnr4VOhgEs7tsx7fTATxDxWpRSlPL3uiy3cli9gGtQQOwwViz0f4jMhYmRocu5kNg6mKBrvvuRjTeEkLhJJvkqmgA4QTOcbqfLNGwaHTrcAEB2arXTzv1AUOtDkMHOMysyLqEqGWbygUK2gCoFc6gQSfN5AgjTsdjijDxOstlI1y6rLNNrVlVbRABcQLAnehXyxT4xm3OZy7odYYuyrqu7MLA1+mwdr5fTBo+DFaq6fm1TndqlLNm1ywzrIZA6JGjSHS35gWNbo1d1VWTZJ36QZrxRI2YzEcKtI0pgREawEb1FrX9JBoH3G/LAbxZ54/EwM35ULxjRbVZ8xgwBuviawCPkTvgtwuGfS0VHzIBGrCx8TWFAN9dJ3w2yIUQTgoMjy0e7fwVzO8IlTM5Z55Q7UBWlmUGr1XeobgnUB6b61uf4rkJfxWtX3IVXDVZFG2DcidwSa3AFUcJkK5hc/F5wZCFWgX2Hq9JLK3o26na6B546FM35ijewBzFd/8R7f3gibq0jApE1HlWVzLh/EVyy8QTYv+WQxu685dSj6GsPfhtAMykhW7y6KB7kyEm79wfvjkPib/AGmX/i/tjtPhgfmwD/c/pExxoQgaj3/pRrstK5j4vjuKIKCT5+bquf8Ar+2B3Bc5JlmE7AlVYx0OerTfPly5b79OWCfiHONEIHWtS5jNEahYH53MjrzwO4lx154vKZizswOxNEmuew5UAF5DGJQSdNYO6gJFV6ymXL+IZ5fX6fK3BE2YVAelCz/bFxuGLDC+YR4g0mm2a3jUMdwpTdt+vWsJee4SEzqwNUY/KDHchbRdR2F9bNX1w/zZbTwxVIsKI+W4IEo/thGaBrS2upo+IonzCdZK479P6QjhvERl1lAzPm+emgAREBS7AK2o1QG+2GDw9lI8vmTOxJZlVN+r0EStubFtP1wj+HMirSuG2VHXc3QHqPzNUPth44zFryk8iNRRQ6kcz+bEAQfYsDfti3w6ZG1/9X9qpUx+qy7wQPxHxDLy555kiV2ZlYSeafiVEN6QtUCP2xN4ZA/BZYjcCaYD7MR/TCLwyUBre6DUflRsb7Ye/CpH4KGuS5yUf/Rkw81mlLvfqNqeWT8xtj/m/fF+Fz5PL+b+/tgLms6iOS9i6A26m6GGrgWbOXYO8OoqSVVjQvo213WNONFUNlLwHhzxy5aSRCLko2DQDxyLR25+oYuZXgWY5CFwP+EgYny3jiXNPAhhRFeWK6JLD1AijsOfthR43/GbPxSvEsWX9LlbKueRI/nHbBmTFvuhDfCHDtFB/wCKvGHjb8CNiAGl33Ni1Tb2on6YJcLk/KjPdAf/AIg45ZxDNPLK8krFpHYszHmSTucdQ4ZF/ocTqR8AoV2274pzy51lWGgCgkvjPDbmf5/2GMwezSW7Hbc9v++MxNK1qTl4H4u8QmhkcSRRRwz+aWLksxEmnzDQI0pttsQeeEDNcQz00r5gwaXn1CQaCEayTdNuAA+1fOzywdiimXKzw5MvIGigisIDrVosw7gLqIBJYA0dt8G8pmEnITyp4ymuw8Ln9KhVJQMq3pPMge++BgDKuRxJCY8jw5Is55lF2OXiiB1AhDGFWwKv1awOffFXMwxtneIk20n5KoAaNiNH0g/MKCOu+CfC9EsteaXkUxmQUtj1B7KhQVBMfUkYq5yc+dNq/DlS5OhkuyPSGddtbbVZvaqwuXU7PSkY5GOtqo/EolikR8tNojAjjBQjUzRTG+YtBQHbeqxe4DC0UOiQhmVqYqpAUsAyhRyBAO5ob6saZOZWIB8seyCh9hgmyUCFAAI6Ac6wPmu26KywbqjxXIO0bKBBpogkxgtpI/lVtF3vent2wtZfg0yEENlpPUCSWEc3oUKoAIZXNLuTX0w2ZeY8r3Hzx5mYw+2uVT/uyMPqDyxoyB3vIZjrZJ83EHRQssPkRGXX6XEpVwQF1cwhpmJLECwOhwJz3iiHLnyVeWWlerAtWfYA2QX+IbdAO3JymEUanVnZx7/iHsfNbr+2F/O5Xgjm5ZJPM3JlDOxJO1ldJH0rGmx9qwT+/wArBwosnJDmcsQaDCRWIJAl9RK6WYsbuuZI333BoWYMo3mT5iQLEsoAbYCze/J21WK5dOmAWb4fkFFQ58kHc6o2D2CDzUUBtsPLO9nqcLviXMzv6PNaSIfDalRV3Xwgk2b1EXyxOXPsDjxGVDIbsnwXROO8GLQ5H8MQ75eNw51CidOktRO5utugwI4nkXbPErH5aRrNyJIGk6RR/mdksDoTXIHHNMszqbBrf9J7GwPTvW33rBzh3iNlH5mp1VmYbjVuwO53sXddiTvWN/8ARjSMH5f2hne0Y8S5iOSfO7nS80RHS1XzbIvmKI+474I8EzUuZlzDRpqaR42IGrfygSa9PXzQaNfW8eR5cZgqWlkAKgBXbQCCdYFMAdhW62Nhz6kU4RGjnTRLpTlmb1C29IoU1epa7KorcDC541jcFuVqil/KZ0S5+OZXYAqqod1NUFr1DTqN1Tekk8xa4cuMcRMOZjBiPluq+pdlXcitJvTVcrOwwJj4QscqSJCkYolnU0KHpAr4N63U9xyIvF3j3Cppnk8qUqj6FKgnSxAK6tjRrvRod+WM/wA1g7XmmomxOFSkgeG65Px43PL/AMX9LGOy+FXvMQG/0Nt8oXwGfwLlyVYiXVzbeJxddysZbfoSD7YLZHhBhmRlzBIVHUjy6YFomVTs5oetW5V74Z/mwZ7QSYBBC5d4tktYz3lzJ+8xxS8KQh83Cp2GrmPYEj+mG6f+GWZZf9sy7BbPrMi1Z3+KPqffEEX8Pc3l2WXzoKU3qSQMwHLZWABPPa/nWKlmjdG7S4bHr4IkeHC0P8ZODxB3UghjpHPYr+U1+wZT88XeFcbkeGeJyvlwwRlVAof6yMkmt/8ADBuLwzlM0C8pmWe/XZj1CrU2AgWjV3V4Lefk8lAEkimlRyblaS5KFEmwV9K0PSP3OEJPaMYdoawucOn5ymRC4t1EgDvv7LmfDOJTR62iFhmUu5QkKd9r5D4v6YZv4eZafNZXNZeIKzMFH5hIChCjiqFc4wOnMb4bJvD3Dm1ExRrHTV5hdX1CySGr0i652ee3ebwVwiDLyN5AUklVIWZ25jYkFAVNH5b4tvtaF2C1wqugxlWOEeHbj0FzrgPgTMZpIzHWqQkqCwAK0SSf5dgSO+3fDG2Rbh8U8U5/1OdLXztWhBQ7XuQ4+pwG8JeJ3yuYhk9VITG6u3pChFUmwP0heYF7d8GPHHiOPMyPrQATrlpFWzVeUAbYVuCL6bVjsluNSSsXpKWeO5kPDq7lCPv8vfDB4SzbeQ3mMSdZqyTtpWhZ6e2FDicqqgS9QCr13NFcGPDeZjEbaAR6rNnrXyHbAnWSERuxTN4bl9eXrpJF+0i/4YQPHUeniGaW7qeT6fmMa+l1hr4DnPUvP0yc+1Sc8Z45y3+m55fwusGY+tQS1sCwoXvQs7djjLnaBdLQAcN69FImRygkMhLgFF1gHYMARqF3YNGxsfpjoHAszeRXpQfYch6iQMc1Zz1FWOgr+nPDp4VzP+iab5Mw/YH++CeKGszMz6topWFDdUJB2HWsZh54N48jyuXhgbNOjJGlqsGsAsoc01b7t9OXTGYsSHuKcHCMrL2/U/pReGMtxKDU2VQFNKr+bCANh6nA8xSSxJ232oYsZjPcVlOiaWAI46xLac/hXQTexFlvvtjpGdkIRqBJo0E+I+w9/wDO2OaT5LOudT5SbQTejUCysdgdQNlRqN73sNjZtDjJZgP+Q/KUA7NFMX8L+HBEnYkltSoWZgzGkB3Yb/q5EmqobY55xHPZpJpZF4aCDI3rUNrcampjpNnYYbciM+rlUgYDQPUhTSDvaBL+W90ee3w4u8K4POm7QHcbbgEbkn2v61/XAG8VKQLZ8d/wthpOx8kncJ/iC+oIMqfqdB/eyThtXxVAxAkizKPtzgkIv/iC74ac54Xy0oqSJW23v1C/+YHCxlFyySfh946ZlTywAponbSBtfP74beBtSIxriC4bBWc1SkMhsHp/25g+2JlbUOdHocTT8JIBOssvPcbjFWEryB/bAiCN1d2sZFbaRFJ71v8A44qZnw9kJNngS7+JdSt9SPi+uLsi6hz+2KTyEGj/AExbXuGxVFrTuFTbwVlApEa0SfjHqcew1hgPoBiGLwvCgrzMwaO48yv2C6T9sF/OK7jl16j/AD9MXBJFJsQUeunwt++3zB+mN813es8tvcl7/wAq5CRyZvMe/wBEhBr3DgBvuTiX/wAgZPTUUki9g4jmQf8AJKpr6EHBHNIibSMldNTBW+l4oyysv+zq0vsHQH9zia3nqpoaOiE8R8DSL8MMc4sH8iZ4X2v/ANKVnj6nkw5nArMRxwi5hLDMCQDmsudButhIjFV+d8xywzZjxbLCPzclmR2IUMPujNjSH+JkQBWRHj/4lJH1Vgv9cXyy7cKEgdUsJPmDH+Tl3dRR1QESrZvWPymY1uSCQCPa8bZXjsiRagih2Uko4YOwGxs8iSOSj325kbcT4rlHbWMrlCwNh8s8kEovrsNJPzvADiWeEq6RmJqPxLmgkxu+QmoOB7UMR3AtcNkPmNG6p8W4rnG1N+YsaMQCqkIAx5EjqT3J6++PY/FjIz6Gk9cdMGo1IFrUAKFelVv4qHXSMUV4ey2NDFT1gku65ehrLV9MbPmbBTzxZ2b8RFpk2IIHmDWa2rcjqMF/jNqiAh21Wo/FGYkXyxKUIACgAU266uW4ut6225Dc4mznH80qvHmVbWVCDWCtKNaklRQauQN1a8j0owZObQyLF5iNX+pCS7jmQQCUNbXsRgPmGAYgKyqNipO/yP8A/OeJyG3lqlDoUXhzburAyPq2N6iBQ+LV6SSN62NAg2DYwck4MIoFzUkruQfXFS6aZCYyGDbg7c1uiK5HCQAzbc63+QGCcXF8wYVyyuREG1EXsTqBDHtRG3LriGIKqKs5wZhlb0kRoERqkBGkjUgAvf4ATXYXvi/wDJiDypio8wL5quW1RhasAoCpLKRqoEghgCOor5fOxgxiISSSPbvG2mNFIDkDVqJdbpv02ABzN4h4xnJmihMkhbUrODrBAPmSCqBJDGgTqpuXYYmk1QFKAm7XQvPOktJlcjI5YtpdJFu12Y3K676u3+OI8pmeHvEJc/loInAXQqu6sy/ChWv0AAbWQL5CsIycckZI4nEflDby9I+IihL31V1BHKqA578RzeZhYxZo61c6iSWfSCasNdD5Dv74yOZdWtavBdKz/hvhHkedFTglfTFMzEBjV0ASKvsa7YiyPgrhMkbyJmJtGwJ1Jp1Uvpto6/WBvt8scy4Q0dtJI2i4iAum1Y6grIyqbrTZF76q+eI4JmTWiPcbXWkyKpA60aNbHZu/LGy51UCp2Lz68k45vIJC6+VmP9HI1+W96h6ldjYrVelqNVYI6YrZ7iGYaUzhjMjsAxBC/FyJC0b7mjddORH8NkK5bzUzL+Yk6xiNU1KYzGS3qC6nAJFXsN6stjOGSyvoZU9a6ghZSC77SFQoQj4dWxoEEUOdpuix2jfrdQnuTTHwyDN5d1dYwV9PmPavH5ZB09RFe4rkfkNl7hXh2cuY8qEmXVY0yRgttuaLsF5bW29XilxBszq1TsQr6dJiI0MwJ0LRYciOtfDd7A4IQcezEOmPyY7LLGHFBzICBq2GrSysasb/AErGoNUbaBtZJtWuJ+Ej5jaJhCpo+W9OyEqCVLqdLbk7jGY1fxosZKSZSXWDvbkE9QaaMEWDe/fGYZ5kqKNNbLuyx9d/vjevY44cn8Ss3fxH6hf8MHOHeP8AMt1W+zJt9xWCmIhDEjSusKBjahjnsXjuUUXhUr1Kkj7XgtlfHOVb4vMT5rf9LOK5Z7leod6bAR2xyB4nE5nJavxJokGwPMU7dxV98dAHivJ8jOFJGwcMv/UBhVzEkZEXrDASjVpa/TuTXPGdOapNRf8AieQe7zT7CdSVW2EiaIxyvGxNqdr7Hlh1gQAbcsLni/J7rKDy2Py6H/PfAXDCGDlVIZqNXviaSEHpfveKKNtqB/z/AHwQhzZP0G+AkIoUSQleXXEeYDAHTGZP90FRf3IrFwyg9Nx8vn9sQHOb1QX9z/hWKUQqTMOQR/4e57ElNvnT/wB8Ac7kJTu+Wji9y23/AN/Y/MYYOJZDNy35WdEfssXe9t2OFfM8Az26h3lJ2Id6U/8ALZH3IwzGR3j7oLx4IVPw5l3ZowB/KVP/AOe/3xVzQDKQstHsH0/WtRGCuS8GZxyFklEI/UpY/wBBt9/vhjT+GGUChpc2yt1BCpfsCxbVhjmM70HQ47BcnmZlO4PzJu/3xv8Ai75KxPXYf2GGzjWY4VASsMMszjY6/QB71pB+owIjzc07KIYFj1ciqXy5nUwwUOKGWhU8tGXIUMFY8gTX/bF8cOzQFmISKOh0sP64N5fwqI08zOSyPR2jVqU/Ov8AtixJ4xTLrogy8cY/m0At96xnmk7LQiHVJMsUatvG0Tg80Ygj73WJjnJyK/ECVb+GdQ//AFBq/bB/hPE4M5mUjliAWjqZWpmPQ3Roewxc8YZeLK6GiF6SCrMiH6G1Ab5YmsXVZVFjt7wkyQpv5uV/5oJCP2Otf2GN+HzZdNWhlN1QzCMCv/DJE1/PYYbeHeKchJ6c5kYr6yQLoPzIQj9sGs/4Eymaj83JMDe+lm1V7aj6h98Ye5uzh6+S00O3Hr6rmuay+pPy8uhI5vFIzk8+Y1Guh5DFOaNRqQ2tUa1gj3PuTtt7YO8X8HywC5IZUH860yj+/wC+BQMgJCShx2kA/o9qPviw0Hb9q9R6/pVeG8OedtMQtgGaiQNgO52s4kmhzEBBbUhHKztueXbci69sbZibb15dQR+uO1P7Ep9hiKQROdpXW/8A/RbAPXdbNdfh+mKLTasEEKUzSHSzRoxLE+paLagauqJXnVbWN+mNIk1kjTuTyvYb8iTZ2v8AY79cQtlmJpSr9tJs0BsKO/LpWNly8qLq0SKN7bSaqt+n98ZLSphXeEZx8u2uMkG7sUVYC7WirX9fmeWGbJTR5tkCVl39VMtpchG916brUL50fasLeY4+r6AYVpRRI06mXsSVIHTer589qqZXPCMhkLXYaiBptWDKOfccxv8ALkQPjLhexULe5EvEqZg6VlVl0+kBybZqHmSAkCwxAN7k4t8H4RLI7RygBFjZifiVaB50w5gkUvsQOuPfDiNNJF52+XWRdXpYitSuR6L07EILIADdKOGvxHmszl5HTJrLokZlUSjUKNnQGlXUKJNANuW2s88OfpGgUCiaDV1hXPwWUlCvK3EjIUTUVkUrYQLsX9VbbXjMJsPGsygCnLhSOY/DD+64zA7l6EfZZEjwKvzTfkPBsL5qOOJ1dApdyyEDfZVo7m8HY/4ZsCfzFo3QUEAHoN7JH1x5jMdBz3AoYjbSof8AlTNwCRmKqI1JWiDqHX2H1GKDcMmmHn6VNVqXZbrtW39MZjMEa8nKC5vREctmcrODDckTaCoU0ylgpHMA9e4wN8QcDaAKdXpO1jnup279MZjMabiVoHVFP/qvd1/1PXAeGuiK2qQ6lBp5SRuAexwZzuWLxsr6aI6Dl774zGYRItHSRA7IxRuYJFD98To/qsHav64zGYCUUKwdR3Avrz/T3+Y/fGrRm6/VzB9v++MxmM0rUMOarYGt6YVv875fTFqSVSBz5cvbpzH98ZjMXSi8fNArpazXJuq9vmPbAbjPC5MwujMy/kH4FjAv5ksLHyGMxmLBrZQi1Y8O+G4oAfNP4pKpRItOnU6W/wAb5YZYuHxeXrgA0A7jTpZb79D9MZjMXrLzlUGAbLmH8QFlMwQNUZO9E39cK2ag8r0k2D9v63jMZh2E4ASsm5UXANMeaTsxoH5/THXM/wAMEq6ZFDgjY8jQHf64zGYHxGCKW4chcr4nwRYsyYGbRqP5TcwbPwmtx88VzJmshLsxRufpa1b5jr9RjMZgjXEgWsuFZCfPD38VNf5eZjF8tSDn8xvg3Pwbh+bBcRDvqAKnv/nbGYzAZWBuW4RWHVgoPnf4cRMbgmeK+a81+93/AFwDzv8ADXOiyFhmXfdSFfb56d/mTjMZgTZ37WrfE3dLeW8OCRihfymBIpvVy5m15f554kh4bnIWqGQOAapT6e+6yAA8u2MxmHG9pLnDbVWDjUYYifJwS771rjbb3jYD61gzl85wSVSJMtmMu5GzLJ5iA9DRpq+hx7jMZItbBpZlv4fSZlS+RlWYXsDaGum7UCfoPpgdmOE8RysgDhleP8yjIrAaR8VaiDtjMZgbjS2FFJ4pzt/61he9KSo332VSAO+wxmMxmJymdwWLJy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3" y="3896752"/>
            <a:ext cx="3978018" cy="264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490947" cy="305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4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nl-NL" dirty="0" smtClean="0"/>
              <a:t>Antwerpen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16832"/>
            <a:ext cx="6488769" cy="3508977"/>
          </a:xfrm>
        </p:spPr>
        <p:txBody>
          <a:bodyPr/>
          <a:lstStyle/>
          <a:p>
            <a:r>
              <a:rPr lang="nl-NL" dirty="0" smtClean="0"/>
              <a:t>Een havenstad die erg belangrijk is voor de </a:t>
            </a:r>
            <a:r>
              <a:rPr lang="nl-NL" b="1" dirty="0" smtClean="0"/>
              <a:t>import </a:t>
            </a:r>
            <a:r>
              <a:rPr lang="nl-NL" dirty="0" smtClean="0"/>
              <a:t>en </a:t>
            </a:r>
            <a:r>
              <a:rPr lang="nl-NL" b="1" dirty="0" smtClean="0"/>
              <a:t>export </a:t>
            </a:r>
            <a:r>
              <a:rPr lang="nl-NL" dirty="0" smtClean="0"/>
              <a:t>van België</a:t>
            </a:r>
          </a:p>
          <a:p>
            <a:r>
              <a:rPr lang="nl-NL" dirty="0" smtClean="0"/>
              <a:t>Naast economisch ook cultureel erg van belang.</a:t>
            </a:r>
          </a:p>
          <a:p>
            <a:r>
              <a:rPr lang="nl-NL" dirty="0" smtClean="0"/>
              <a:t>Grote steden: veel werkgelegenheid (?)</a:t>
            </a:r>
          </a:p>
          <a:p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" y="12459"/>
            <a:ext cx="45170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ondernemeninantwerpen.be/sites/default/files/styles/content_large/public/TOP_Haven_van_Antwerpen.jpg?itok=1DIWMh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6912768" cy="30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.dailymail.co.uk/i/pix/2012/11/04/article-2227634-15C343E4000005DC-836_634x4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426"/>
            <a:ext cx="3950618" cy="30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024744" cy="1143000"/>
          </a:xfrm>
        </p:spPr>
        <p:txBody>
          <a:bodyPr/>
          <a:lstStyle/>
          <a:p>
            <a:r>
              <a:rPr lang="nl-NL" dirty="0" smtClean="0"/>
              <a:t>Ruhrgebied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844824"/>
            <a:ext cx="6777317" cy="350897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Industrieel gebied in Duitsland</a:t>
            </a:r>
          </a:p>
          <a:p>
            <a:r>
              <a:rPr lang="nl-NL" sz="2800" dirty="0" smtClean="0"/>
              <a:t>Verspreid over meerdere steden, vernoemd naar rivier.</a:t>
            </a:r>
          </a:p>
          <a:p>
            <a:r>
              <a:rPr lang="nl-NL" sz="2800" b="1" dirty="0" smtClean="0"/>
              <a:t>5.3 miljoen </a:t>
            </a:r>
            <a:r>
              <a:rPr lang="nl-NL" sz="2800" dirty="0" smtClean="0"/>
              <a:t>inwoners </a:t>
            </a:r>
            <a:endParaRPr lang="nl-NL" sz="2800" b="1" dirty="0" smtClean="0"/>
          </a:p>
        </p:txBody>
      </p:sp>
      <p:pic>
        <p:nvPicPr>
          <p:cNvPr id="5122" name="Picture 2" descr="http://upload.wikimedia.org/wikipedia/commons/thumb/b/b2/Locator_map_RVR_in_Germany.svg/240px-Locator_map_RVR_in_German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73" y="3044275"/>
            <a:ext cx="2771800" cy="3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jbron.files.wordpress.com/2012/08/screenshot_2611.png?w=640&amp;h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3240360" cy="2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txBody>
          <a:bodyPr/>
          <a:lstStyle/>
          <a:p>
            <a:r>
              <a:rPr lang="nl-NL" dirty="0" smtClean="0"/>
              <a:t>De ijzeren Rijn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966887"/>
            <a:ext cx="7272808" cy="3888432"/>
          </a:xfrm>
        </p:spPr>
        <p:txBody>
          <a:bodyPr/>
          <a:lstStyle/>
          <a:p>
            <a:r>
              <a:rPr lang="nl-NL" dirty="0" smtClean="0"/>
              <a:t>Spoorlijn tussen Antwerpen en Ruhrgebied</a:t>
            </a:r>
          </a:p>
          <a:p>
            <a:r>
              <a:rPr lang="nl-NL" dirty="0" smtClean="0"/>
              <a:t>Dwars door Limburg heen (snelste weg)</a:t>
            </a:r>
          </a:p>
          <a:p>
            <a:r>
              <a:rPr lang="nl-NL" dirty="0" smtClean="0"/>
              <a:t>Voordelen / Nadelen?</a:t>
            </a:r>
            <a:endParaRPr lang="nl-NL" dirty="0"/>
          </a:p>
        </p:txBody>
      </p:sp>
      <p:pic>
        <p:nvPicPr>
          <p:cNvPr id="6146" name="Picture 2" descr="http://opeenshadikhet.eu/Beeld/2008/20081117_IJzeren-Ri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55" y="3501008"/>
            <a:ext cx="519220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i.dailymail.co.uk/i/pix/2012/11/04/article-2227634-15C343E4000005DC-836_634x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25" y="332656"/>
            <a:ext cx="3950618" cy="300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jbron.files.wordpress.com/2012/08/screenshot_2611.png?w=640&amp;h=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062"/>
            <a:ext cx="3806834" cy="29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-LINKS en -RECHTS 3"/>
          <p:cNvSpPr/>
          <p:nvPr/>
        </p:nvSpPr>
        <p:spPr>
          <a:xfrm>
            <a:off x="3275856" y="1628799"/>
            <a:ext cx="2366758" cy="57606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8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024744" cy="1143000"/>
          </a:xfrm>
        </p:spPr>
        <p:txBody>
          <a:bodyPr/>
          <a:lstStyle/>
          <a:p>
            <a:r>
              <a:rPr lang="nl-NL" dirty="0" smtClean="0"/>
              <a:t>Kaart selectie: 10 minuten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340768"/>
            <a:ext cx="7704856" cy="5040560"/>
          </a:xfrm>
        </p:spPr>
        <p:txBody>
          <a:bodyPr>
            <a:normAutofit/>
          </a:bodyPr>
          <a:lstStyle/>
          <a:p>
            <a:r>
              <a:rPr lang="nl-NL" dirty="0" smtClean="0"/>
              <a:t>Bosatlas 54</a:t>
            </a:r>
            <a:r>
              <a:rPr lang="nl-NL" baseline="30000" dirty="0" smtClean="0"/>
              <a:t>e</a:t>
            </a:r>
            <a:r>
              <a:rPr lang="nl-NL" dirty="0" smtClean="0"/>
              <a:t> druk</a:t>
            </a:r>
          </a:p>
          <a:p>
            <a:r>
              <a:rPr lang="nl-NL" dirty="0" smtClean="0"/>
              <a:t>Welke kaart verteld je het meeste over de (economische) verhoudingen en uitwisseling tussen Antwerpen en het Ruhrgebied?</a:t>
            </a:r>
          </a:p>
          <a:p>
            <a:endParaRPr lang="nl-NL" dirty="0"/>
          </a:p>
          <a:p>
            <a:r>
              <a:rPr lang="nl-NL" i="1" dirty="0" smtClean="0"/>
              <a:t>Kaartkeuzes:</a:t>
            </a:r>
            <a:r>
              <a:rPr lang="nl-NL" dirty="0" smtClean="0"/>
              <a:t> 87B, 90B, 92C </a:t>
            </a:r>
          </a:p>
          <a:p>
            <a:endParaRPr lang="nl-NL" dirty="0" smtClean="0"/>
          </a:p>
          <a:p>
            <a:r>
              <a:rPr lang="nl-NL" dirty="0" smtClean="0"/>
              <a:t>Tweetallen, fluisterend overleggen, iedereen een antwoord! </a:t>
            </a:r>
          </a:p>
          <a:p>
            <a:endParaRPr lang="nl-NL" dirty="0"/>
          </a:p>
          <a:p>
            <a:r>
              <a:rPr lang="nl-NL" b="1" dirty="0"/>
              <a:t>Schrijf je antwoord op, met natuurlijk een verantwoording!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2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408</TotalTime>
  <Words>249</Words>
  <Application>Microsoft Office PowerPoint</Application>
  <PresentationFormat>Diavoorstelling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Thema1</vt:lpstr>
      <vt:lpstr>Migratie en Grensverkeer</vt:lpstr>
      <vt:lpstr>Vorige week</vt:lpstr>
      <vt:lpstr>Vandaag</vt:lpstr>
      <vt:lpstr>Wat moet je kunnen?</vt:lpstr>
      <vt:lpstr>Grenspendelaars</vt:lpstr>
      <vt:lpstr>Antwerpen</vt:lpstr>
      <vt:lpstr>Ruhrgebied </vt:lpstr>
      <vt:lpstr>De ijzeren Rijn </vt:lpstr>
      <vt:lpstr>Kaart selectie: 10 minuten</vt:lpstr>
      <vt:lpstr>Wat heb je geleerd?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Migratie en Grensverkeer</dc:title>
  <dc:creator>duco spakman</dc:creator>
  <cp:lastModifiedBy>duco spakman</cp:lastModifiedBy>
  <cp:revision>14</cp:revision>
  <dcterms:created xsi:type="dcterms:W3CDTF">2016-02-15T15:09:09Z</dcterms:created>
  <dcterms:modified xsi:type="dcterms:W3CDTF">2016-02-17T10:38:39Z</dcterms:modified>
</cp:coreProperties>
</file>