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7" r:id="rId2"/>
    <p:sldId id="259" r:id="rId3"/>
    <p:sldId id="261" r:id="rId4"/>
    <p:sldId id="260" r:id="rId5"/>
    <p:sldId id="262" r:id="rId6"/>
    <p:sldId id="265" r:id="rId7"/>
    <p:sldId id="263" r:id="rId8"/>
    <p:sldId id="264" r:id="rId9"/>
    <p:sldId id="266" r:id="rId10"/>
    <p:sldId id="267" r:id="rId11"/>
    <p:sldId id="268" r:id="rId12"/>
    <p:sldId id="270" r:id="rId1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1" d="100"/>
          <a:sy n="51" d="100"/>
        </p:scale>
        <p:origin x="-1914" y="-4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0547E8-6379-41B2-A15C-A19E68536DDC}" type="datetimeFigureOut">
              <a:rPr lang="nl-NL" smtClean="0"/>
              <a:t>20-11-2016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AA7960-E869-455C-AD71-4115CD1453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170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AA7960-E869-455C-AD71-4115CD145313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0006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837E76D4-13FB-4C33-91BF-3908586B3A45}" type="datetimeFigureOut">
              <a:rPr lang="nl-NL" smtClean="0"/>
              <a:t>20-11-2016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8A4EFE2-E14D-479B-854C-DAEF91EE0153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E76D4-13FB-4C33-91BF-3908586B3A45}" type="datetimeFigureOut">
              <a:rPr lang="nl-NL" smtClean="0"/>
              <a:t>20-11-2016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4EFE2-E14D-479B-854C-DAEF91EE015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E76D4-13FB-4C33-91BF-3908586B3A45}" type="datetimeFigureOut">
              <a:rPr lang="nl-NL" smtClean="0"/>
              <a:t>20-11-2016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4EFE2-E14D-479B-854C-DAEF91EE015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E76D4-13FB-4C33-91BF-3908586B3A45}" type="datetimeFigureOut">
              <a:rPr lang="nl-NL" smtClean="0"/>
              <a:t>20-11-2016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4EFE2-E14D-479B-854C-DAEF91EE015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E76D4-13FB-4C33-91BF-3908586B3A45}" type="datetimeFigureOut">
              <a:rPr lang="nl-NL" smtClean="0"/>
              <a:t>20-11-2016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4EFE2-E14D-479B-854C-DAEF91EE015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E76D4-13FB-4C33-91BF-3908586B3A45}" type="datetimeFigureOut">
              <a:rPr lang="nl-NL" smtClean="0"/>
              <a:t>20-11-2016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4EFE2-E14D-479B-854C-DAEF91EE0153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E76D4-13FB-4C33-91BF-3908586B3A45}" type="datetimeFigureOut">
              <a:rPr lang="nl-NL" smtClean="0"/>
              <a:t>20-11-2016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4EFE2-E14D-479B-854C-DAEF91EE015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E76D4-13FB-4C33-91BF-3908586B3A45}" type="datetimeFigureOut">
              <a:rPr lang="nl-NL" smtClean="0"/>
              <a:t>20-11-2016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4EFE2-E14D-479B-854C-DAEF91EE015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E76D4-13FB-4C33-91BF-3908586B3A45}" type="datetimeFigureOut">
              <a:rPr lang="nl-NL" smtClean="0"/>
              <a:t>20-11-2016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4EFE2-E14D-479B-854C-DAEF91EE015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E76D4-13FB-4C33-91BF-3908586B3A45}" type="datetimeFigureOut">
              <a:rPr lang="nl-NL" smtClean="0"/>
              <a:t>20-11-2016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4EFE2-E14D-479B-854C-DAEF91EE0153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E76D4-13FB-4C33-91BF-3908586B3A45}" type="datetimeFigureOut">
              <a:rPr lang="nl-NL" smtClean="0"/>
              <a:t>20-11-2016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4EFE2-E14D-479B-854C-DAEF91EE015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837E76D4-13FB-4C33-91BF-3908586B3A45}" type="datetimeFigureOut">
              <a:rPr lang="nl-NL" smtClean="0"/>
              <a:t>20-11-2016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D8A4EFE2-E14D-479B-854C-DAEF91EE0153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44008" y="2204864"/>
            <a:ext cx="3583051" cy="2133764"/>
          </a:xfrm>
        </p:spPr>
        <p:txBody>
          <a:bodyPr>
            <a:normAutofit/>
          </a:bodyPr>
          <a:lstStyle/>
          <a:p>
            <a:r>
              <a:rPr lang="nl-NL" b="1" dirty="0" smtClean="0"/>
              <a:t>Hoofdstuk 2: </a:t>
            </a:r>
            <a:r>
              <a:rPr lang="nl-NL" dirty="0" smtClean="0"/>
              <a:t>Landschappen op aarde 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788024" y="4437112"/>
            <a:ext cx="3309803" cy="1260629"/>
          </a:xfrm>
        </p:spPr>
        <p:txBody>
          <a:bodyPr>
            <a:normAutofit/>
          </a:bodyPr>
          <a:lstStyle/>
          <a:p>
            <a:r>
              <a:rPr lang="nl-NL" sz="2000" b="1" dirty="0" err="1" smtClean="0"/>
              <a:t>Chromebooks</a:t>
            </a:r>
            <a:r>
              <a:rPr lang="nl-NL" sz="2000" b="1" dirty="0" smtClean="0"/>
              <a:t> in de tas, bladzijde 24-25 erbij! </a:t>
            </a:r>
            <a:endParaRPr lang="nl-NL" sz="2000" b="1" dirty="0"/>
          </a:p>
        </p:txBody>
      </p:sp>
      <p:pic>
        <p:nvPicPr>
          <p:cNvPr id="1026" name="Picture 2" descr="Afbeeldingsresultaat voor amazo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-25057"/>
            <a:ext cx="3544028" cy="2292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fbeeldingsresultaat voor amazo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94297"/>
            <a:ext cx="3528392" cy="352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5174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9242" y="692696"/>
            <a:ext cx="8352928" cy="114300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Welke oplossing heb je gevonden?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 descr="Afbeeldingsresultaat voor question mark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348880"/>
            <a:ext cx="7992888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5148064" y="51824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>
                <a:solidFill>
                  <a:schemeClr val="bg1"/>
                </a:solidFill>
              </a:rPr>
              <a:t>Blz. 24 / 25 </a:t>
            </a:r>
            <a:endParaRPr lang="nl-NL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19968" y="404664"/>
            <a:ext cx="7024744" cy="1143000"/>
          </a:xfrm>
        </p:spPr>
        <p:txBody>
          <a:bodyPr/>
          <a:lstStyle/>
          <a:p>
            <a:r>
              <a:rPr lang="nl-NL" dirty="0" smtClean="0"/>
              <a:t>Je kan nu…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556792"/>
            <a:ext cx="6777317" cy="3508977"/>
          </a:xfrm>
        </p:spPr>
        <p:txBody>
          <a:bodyPr/>
          <a:lstStyle/>
          <a:p>
            <a:r>
              <a:rPr lang="nl-NL" dirty="0"/>
              <a:t>In eigen woorden uiteggen wat ontbossing is.</a:t>
            </a:r>
          </a:p>
          <a:p>
            <a:r>
              <a:rPr lang="nl-NL" dirty="0"/>
              <a:t>In eigen woorden de redenen voor ontbossing uit een zetten. </a:t>
            </a:r>
          </a:p>
          <a:p>
            <a:r>
              <a:rPr lang="nl-NL" dirty="0"/>
              <a:t>In eigen woorden de gevolgen van ontbossing uit een zetten. </a:t>
            </a:r>
          </a:p>
          <a:p>
            <a:r>
              <a:rPr lang="nl-NL" dirty="0"/>
              <a:t>Zelf nadenken over </a:t>
            </a:r>
            <a:r>
              <a:rPr lang="nl-NL" b="1" dirty="0"/>
              <a:t>duurzame </a:t>
            </a:r>
            <a:r>
              <a:rPr lang="nl-NL" dirty="0"/>
              <a:t>oplossingen voor ontbossing.  </a:t>
            </a:r>
          </a:p>
          <a:p>
            <a:endParaRPr lang="nl-NL" dirty="0"/>
          </a:p>
        </p:txBody>
      </p:sp>
      <p:pic>
        <p:nvPicPr>
          <p:cNvPr id="4" name="Picture 4" descr="Afbeeldingsresultaat voor amazo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890661"/>
            <a:ext cx="1584176" cy="1584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/>
          <p:cNvSpPr txBox="1"/>
          <p:nvPr/>
        </p:nvSpPr>
        <p:spPr>
          <a:xfrm>
            <a:off x="5148064" y="51824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>
                <a:solidFill>
                  <a:schemeClr val="bg1"/>
                </a:solidFill>
              </a:rPr>
              <a:t>Blz. 24 / 25 </a:t>
            </a:r>
            <a:endParaRPr lang="nl-NL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62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7024744" cy="1143000"/>
          </a:xfrm>
        </p:spPr>
        <p:txBody>
          <a:bodyPr/>
          <a:lstStyle/>
          <a:p>
            <a:r>
              <a:rPr lang="nl-NL" dirty="0" smtClean="0"/>
              <a:t>Reflectie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340768"/>
            <a:ext cx="7416824" cy="3869017"/>
          </a:xfrm>
        </p:spPr>
        <p:txBody>
          <a:bodyPr/>
          <a:lstStyle/>
          <a:p>
            <a:pPr marL="68580" indent="0">
              <a:buNone/>
            </a:pPr>
            <a:endParaRPr lang="nl-NL" dirty="0" smtClean="0"/>
          </a:p>
          <a:p>
            <a:endParaRPr lang="nl-NL" dirty="0" smtClean="0"/>
          </a:p>
          <a:p>
            <a:r>
              <a:rPr lang="nl-NL" sz="2800" b="1" dirty="0" smtClean="0"/>
              <a:t>Wat heb je geleerd?</a:t>
            </a:r>
          </a:p>
          <a:p>
            <a:r>
              <a:rPr lang="nl-NL" sz="2800" b="1" dirty="0" smtClean="0"/>
              <a:t>Hoe heb je geleerd?</a:t>
            </a:r>
          </a:p>
          <a:p>
            <a:r>
              <a:rPr lang="nl-NL" sz="2800" b="1" dirty="0" smtClean="0"/>
              <a:t>Wat ging goed? </a:t>
            </a:r>
          </a:p>
          <a:p>
            <a:r>
              <a:rPr lang="nl-NL" sz="2800" b="1" dirty="0" smtClean="0"/>
              <a:t>Wat ging minder goed? </a:t>
            </a:r>
            <a:endParaRPr lang="nl-NL" sz="2800" b="1" dirty="0"/>
          </a:p>
        </p:txBody>
      </p:sp>
      <p:pic>
        <p:nvPicPr>
          <p:cNvPr id="8194" name="Picture 2" descr="Afbeeldingsresultaat voor reflection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95936" y="3501008"/>
            <a:ext cx="6033914" cy="2850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5292080" y="19650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 smtClean="0">
                <a:solidFill>
                  <a:schemeClr val="bg1"/>
                </a:solidFill>
              </a:rPr>
              <a:t>Blz. 24 - 25</a:t>
            </a:r>
            <a:endParaRPr lang="nl-NL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04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692696"/>
            <a:ext cx="7024744" cy="1143000"/>
          </a:xfrm>
        </p:spPr>
        <p:txBody>
          <a:bodyPr/>
          <a:lstStyle/>
          <a:p>
            <a:r>
              <a:rPr lang="nl-NL" dirty="0" smtClean="0"/>
              <a:t>Wat gaan we doen?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115616" y="1988840"/>
            <a:ext cx="6777317" cy="3508977"/>
          </a:xfrm>
        </p:spPr>
        <p:txBody>
          <a:bodyPr/>
          <a:lstStyle/>
          <a:p>
            <a:r>
              <a:rPr lang="nl-NL" dirty="0" smtClean="0"/>
              <a:t>Kort herhalen vorige les: tropisch regenwoud in de Amazone. </a:t>
            </a:r>
          </a:p>
          <a:p>
            <a:r>
              <a:rPr lang="nl-NL" dirty="0" smtClean="0"/>
              <a:t>Uitleg: </a:t>
            </a:r>
            <a:r>
              <a:rPr lang="nl-NL" b="1" dirty="0" smtClean="0"/>
              <a:t>ontbossing</a:t>
            </a:r>
            <a:r>
              <a:rPr lang="nl-NL" dirty="0" smtClean="0"/>
              <a:t> </a:t>
            </a:r>
          </a:p>
          <a:p>
            <a:r>
              <a:rPr lang="nl-NL" dirty="0" smtClean="0"/>
              <a:t>Opdracht: zelf nadenken over oplossingen. </a:t>
            </a:r>
          </a:p>
          <a:p>
            <a:r>
              <a:rPr lang="nl-NL" dirty="0" smtClean="0"/>
              <a:t>Afsluiten: hoe hebben we gewerkt? </a:t>
            </a:r>
            <a:endParaRPr lang="nl-NL" dirty="0"/>
          </a:p>
        </p:txBody>
      </p:sp>
      <p:pic>
        <p:nvPicPr>
          <p:cNvPr id="1026" name="Picture 2" descr="Afbeeldingsresultaat voor smiley blij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3303" y="4761625"/>
            <a:ext cx="1656184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5148064" y="51824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>
                <a:solidFill>
                  <a:schemeClr val="bg1"/>
                </a:solidFill>
              </a:rPr>
              <a:t>Blz. 24 / 25 </a:t>
            </a:r>
            <a:endParaRPr lang="nl-NL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57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8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692696"/>
            <a:ext cx="7024744" cy="1143000"/>
          </a:xfrm>
        </p:spPr>
        <p:txBody>
          <a:bodyPr/>
          <a:lstStyle/>
          <a:p>
            <a:r>
              <a:rPr lang="nl-NL" dirty="0" smtClean="0"/>
              <a:t>Korte herhaling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Nieuwe docent, nieuwe regels ? </a:t>
            </a:r>
          </a:p>
          <a:p>
            <a:r>
              <a:rPr lang="nl-NL" b="1" dirty="0"/>
              <a:t>Tropische regenwouden</a:t>
            </a:r>
            <a:r>
              <a:rPr lang="nl-NL" dirty="0"/>
              <a:t>: waar en waarom daar? </a:t>
            </a:r>
          </a:p>
          <a:p>
            <a:r>
              <a:rPr lang="nl-NL" b="1" dirty="0"/>
              <a:t>Etages</a:t>
            </a:r>
            <a:r>
              <a:rPr lang="nl-NL" dirty="0"/>
              <a:t> in het regenwoud </a:t>
            </a:r>
          </a:p>
          <a:p>
            <a:r>
              <a:rPr lang="nl-NL" b="1" dirty="0"/>
              <a:t>Ontbossing: </a:t>
            </a:r>
            <a:r>
              <a:rPr lang="nl-NL" dirty="0"/>
              <a:t>redenen en de gevolgen </a:t>
            </a:r>
          </a:p>
          <a:p>
            <a:endParaRPr lang="nl-NL" b="1" dirty="0"/>
          </a:p>
          <a:p>
            <a:pPr marL="68580" indent="0">
              <a:buNone/>
            </a:pPr>
            <a:endParaRPr lang="nl-NL" dirty="0" smtClean="0"/>
          </a:p>
        </p:txBody>
      </p:sp>
      <p:pic>
        <p:nvPicPr>
          <p:cNvPr id="2050" name="Picture 2" descr="Afbeeldingsresultaat voor gloeilamp ide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00039">
            <a:off x="7138101" y="764704"/>
            <a:ext cx="1447800" cy="169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5148064" y="51824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>
                <a:solidFill>
                  <a:schemeClr val="bg1"/>
                </a:solidFill>
              </a:rPr>
              <a:t>Blz. 24 / 25 </a:t>
            </a:r>
            <a:endParaRPr lang="nl-NL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559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250" tmFilter="0, 0; .2, .5; .8, .5; 1, 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125" autoRev="1" fill="hold"/>
                                        <p:tgtEl>
                                          <p:spTgt spid="20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44408" cy="114300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Aan het einde van de les kan je…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1700808"/>
            <a:ext cx="7704856" cy="4104456"/>
          </a:xfrm>
        </p:spPr>
        <p:txBody>
          <a:bodyPr/>
          <a:lstStyle/>
          <a:p>
            <a:r>
              <a:rPr lang="nl-NL" dirty="0" smtClean="0"/>
              <a:t>In eigen woorden uiteggen wat ontbossing is.</a:t>
            </a:r>
          </a:p>
          <a:p>
            <a:r>
              <a:rPr lang="nl-NL" dirty="0" smtClean="0"/>
              <a:t>In eigen woorden de redenen voor ontbossing uit een zetten. </a:t>
            </a:r>
          </a:p>
          <a:p>
            <a:r>
              <a:rPr lang="nl-NL" dirty="0" smtClean="0"/>
              <a:t>In eigen woorden de gevolgen van ontbossing uit een zetten. </a:t>
            </a:r>
          </a:p>
          <a:p>
            <a:r>
              <a:rPr lang="nl-NL" dirty="0" smtClean="0"/>
              <a:t>Zelf nadenken over </a:t>
            </a:r>
            <a:r>
              <a:rPr lang="nl-NL" b="1" dirty="0" smtClean="0"/>
              <a:t>duurzame </a:t>
            </a:r>
            <a:r>
              <a:rPr lang="nl-NL" dirty="0" smtClean="0"/>
              <a:t>oplossingen voor ontbossing.  </a:t>
            </a:r>
            <a:endParaRPr lang="nl-NL" dirty="0"/>
          </a:p>
        </p:txBody>
      </p:sp>
      <p:pic>
        <p:nvPicPr>
          <p:cNvPr id="4" name="Picture 2" descr="Afbeeldingsresultaat voor vinkj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916906"/>
            <a:ext cx="2232248" cy="2585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5148064" y="51824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>
                <a:solidFill>
                  <a:schemeClr val="bg1"/>
                </a:solidFill>
              </a:rPr>
              <a:t>Blz. 24 / 25 </a:t>
            </a:r>
            <a:endParaRPr lang="nl-NL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677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600" y="620688"/>
            <a:ext cx="7024744" cy="1143000"/>
          </a:xfrm>
        </p:spPr>
        <p:txBody>
          <a:bodyPr/>
          <a:lstStyle/>
          <a:p>
            <a:r>
              <a:rPr lang="nl-NL" dirty="0" smtClean="0"/>
              <a:t>Ontbossing: wat is dat nou?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2547" y="1991143"/>
            <a:ext cx="7632964" cy="3508977"/>
          </a:xfrm>
        </p:spPr>
        <p:txBody>
          <a:bodyPr/>
          <a:lstStyle/>
          <a:p>
            <a:r>
              <a:rPr lang="nl-NL" b="1" i="1" dirty="0"/>
              <a:t>‘’Ontbossing</a:t>
            </a:r>
            <a:r>
              <a:rPr lang="nl-NL" i="1" dirty="0"/>
              <a:t> is het verdwijnen van bos door handelingen van mensen voor commerciële doeleinden, of om land te winnen voor landbouw of voor nederzettingen.’’</a:t>
            </a:r>
          </a:p>
          <a:p>
            <a:endParaRPr lang="nl-NL" dirty="0"/>
          </a:p>
        </p:txBody>
      </p:sp>
      <p:pic>
        <p:nvPicPr>
          <p:cNvPr id="4" name="Picture 4" descr="Afbeeldingsresultaat voor ontbossi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52709"/>
            <a:ext cx="3888432" cy="2596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Afbeeldingsresultaat voor ontboss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091" y="4052709"/>
            <a:ext cx="4154117" cy="2599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/>
          <p:cNvSpPr txBox="1"/>
          <p:nvPr/>
        </p:nvSpPr>
        <p:spPr>
          <a:xfrm>
            <a:off x="5148064" y="51824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>
                <a:solidFill>
                  <a:schemeClr val="bg1"/>
                </a:solidFill>
              </a:rPr>
              <a:t>Blz. 24 / 25 </a:t>
            </a:r>
            <a:endParaRPr lang="nl-NL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03648" y="332656"/>
            <a:ext cx="7024744" cy="1143000"/>
          </a:xfrm>
        </p:spPr>
        <p:txBody>
          <a:bodyPr/>
          <a:lstStyle/>
          <a:p>
            <a:r>
              <a:rPr lang="nl-NL" dirty="0" smtClean="0"/>
              <a:t>Maar… ook gevolgen!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187624" y="1412776"/>
            <a:ext cx="6777317" cy="3508977"/>
          </a:xfrm>
        </p:spPr>
        <p:txBody>
          <a:bodyPr/>
          <a:lstStyle/>
          <a:p>
            <a:r>
              <a:rPr lang="nl-NL" dirty="0" smtClean="0"/>
              <a:t>Ontbossing is natuurlijk niet zonder gevolgen </a:t>
            </a:r>
          </a:p>
          <a:p>
            <a:r>
              <a:rPr lang="nl-NL" dirty="0" smtClean="0"/>
              <a:t>Denk </a:t>
            </a:r>
            <a:r>
              <a:rPr lang="nl-NL" b="1" dirty="0" smtClean="0"/>
              <a:t>in stilte </a:t>
            </a:r>
            <a:r>
              <a:rPr lang="nl-NL" dirty="0" smtClean="0"/>
              <a:t>na: wat zijn mogelijke gevolgen als grote stukken regenwoud worden gekapt? </a:t>
            </a:r>
            <a:endParaRPr lang="nl-NL" dirty="0"/>
          </a:p>
        </p:txBody>
      </p:sp>
      <p:pic>
        <p:nvPicPr>
          <p:cNvPr id="5122" name="Picture 2" descr="Afbeeldingsresultaat voor pandabe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178207"/>
            <a:ext cx="2160691" cy="2160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Afbeeldingsresultaat voor aardverschuiving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698684"/>
            <a:ext cx="2304256" cy="2964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Afbeeldingsresultaat voor benauw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978" y="4185083"/>
            <a:ext cx="2349446" cy="215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vak 6"/>
          <p:cNvSpPr txBox="1"/>
          <p:nvPr/>
        </p:nvSpPr>
        <p:spPr>
          <a:xfrm>
            <a:off x="5148064" y="51824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>
                <a:solidFill>
                  <a:schemeClr val="bg1"/>
                </a:solidFill>
              </a:rPr>
              <a:t>Blz. 24 / 25 </a:t>
            </a:r>
            <a:endParaRPr lang="nl-NL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028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576" y="620688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Waarom ontbossen mensen?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43608" y="1988840"/>
            <a:ext cx="6777317" cy="3508977"/>
          </a:xfrm>
        </p:spPr>
        <p:txBody>
          <a:bodyPr/>
          <a:lstStyle/>
          <a:p>
            <a:r>
              <a:rPr lang="nl-NL" dirty="0" smtClean="0"/>
              <a:t>Elk land weet het; ontbossing is slecht voor de natuur en haar bewoners. </a:t>
            </a:r>
          </a:p>
          <a:p>
            <a:r>
              <a:rPr lang="nl-NL" dirty="0" smtClean="0"/>
              <a:t>Maar… Waarom gebeurt het dan nog steeds? </a:t>
            </a:r>
          </a:p>
          <a:p>
            <a:endParaRPr lang="nl-NL" dirty="0"/>
          </a:p>
          <a:p>
            <a:r>
              <a:rPr lang="nl-NL" dirty="0" smtClean="0"/>
              <a:t>Aantal redenen: welke weet jij </a:t>
            </a:r>
            <a:r>
              <a:rPr lang="nl-NL" dirty="0" smtClean="0"/>
              <a:t>ze nog? 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5148064" y="51824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>
                <a:solidFill>
                  <a:schemeClr val="bg1"/>
                </a:solidFill>
              </a:rPr>
              <a:t>Blz. 24 / 25 </a:t>
            </a:r>
            <a:endParaRPr lang="nl-NL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37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7024744" cy="1143000"/>
          </a:xfrm>
        </p:spPr>
        <p:txBody>
          <a:bodyPr/>
          <a:lstStyle/>
          <a:p>
            <a:r>
              <a:rPr lang="nl-NL" dirty="0" smtClean="0"/>
              <a:t>Redenen ontbossing: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9592" y="1863477"/>
            <a:ext cx="6777317" cy="3508977"/>
          </a:xfrm>
        </p:spPr>
        <p:txBody>
          <a:bodyPr>
            <a:normAutofit fontScale="92500"/>
          </a:bodyPr>
          <a:lstStyle/>
          <a:p>
            <a:r>
              <a:rPr lang="nl-NL" b="1" dirty="0"/>
              <a:t>Hout: </a:t>
            </a:r>
            <a:r>
              <a:rPr lang="nl-NL" dirty="0"/>
              <a:t>verkoop aan rijkere landen</a:t>
            </a:r>
          </a:p>
          <a:p>
            <a:r>
              <a:rPr lang="nl-NL" b="1" dirty="0"/>
              <a:t>Ruimte maken: </a:t>
            </a:r>
            <a:r>
              <a:rPr lang="nl-NL" dirty="0"/>
              <a:t>bouw van steden en snelwegen </a:t>
            </a:r>
          </a:p>
          <a:p>
            <a:r>
              <a:rPr lang="nl-NL" b="1" dirty="0"/>
              <a:t>Landbouw: </a:t>
            </a:r>
            <a:r>
              <a:rPr lang="nl-NL" dirty="0"/>
              <a:t>bos wordt vervangen met landbouwgrond </a:t>
            </a:r>
          </a:p>
          <a:p>
            <a:r>
              <a:rPr lang="nl-NL" b="1" dirty="0"/>
              <a:t>Bevolkingsspreiding: </a:t>
            </a:r>
            <a:r>
              <a:rPr lang="nl-NL" dirty="0"/>
              <a:t>door de kap van het bos is er meer leefruimte voor de bevolking. </a:t>
            </a:r>
            <a:endParaRPr lang="nl-NL" dirty="0" smtClean="0"/>
          </a:p>
          <a:p>
            <a:endParaRPr lang="nl-NL" b="1" dirty="0"/>
          </a:p>
          <a:p>
            <a:r>
              <a:rPr lang="nl-NL" b="1" dirty="0" smtClean="0"/>
              <a:t>Daarnaast: </a:t>
            </a:r>
            <a:r>
              <a:rPr lang="nl-NL" b="1" i="1" dirty="0" smtClean="0"/>
              <a:t>Natuurlijke Hulpbronnen</a:t>
            </a:r>
            <a:r>
              <a:rPr lang="nl-NL" b="1" dirty="0" smtClean="0"/>
              <a:t>!</a:t>
            </a:r>
            <a:endParaRPr lang="nl-NL" b="1" dirty="0"/>
          </a:p>
        </p:txBody>
      </p:sp>
      <p:grpSp>
        <p:nvGrpSpPr>
          <p:cNvPr id="4" name="Groep 3"/>
          <p:cNvGrpSpPr/>
          <p:nvPr/>
        </p:nvGrpSpPr>
        <p:grpSpPr>
          <a:xfrm>
            <a:off x="5508104" y="5372454"/>
            <a:ext cx="3385119" cy="1225599"/>
            <a:chOff x="5758881" y="5372454"/>
            <a:chExt cx="3385119" cy="1225599"/>
          </a:xfrm>
        </p:grpSpPr>
        <p:pic>
          <p:nvPicPr>
            <p:cNvPr id="3074" name="Picture 2" descr="Afbeeldingsresultaat voor minecraft coa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8881" y="5517233"/>
              <a:ext cx="974016" cy="974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6" name="Picture 4" descr="Afbeeldingsresultaat voor minecraft diamon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912" y="5372454"/>
              <a:ext cx="973385" cy="9733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8" name="Picture 6" descr="Afbeeldingsresultaat voor minecraft gold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6376" y="5410429"/>
              <a:ext cx="1187624" cy="11876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Tekstvak 7"/>
          <p:cNvSpPr txBox="1"/>
          <p:nvPr/>
        </p:nvSpPr>
        <p:spPr>
          <a:xfrm>
            <a:off x="5148064" y="51824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>
                <a:solidFill>
                  <a:schemeClr val="bg1"/>
                </a:solidFill>
              </a:rPr>
              <a:t>Blz. 24 / 25 </a:t>
            </a:r>
            <a:endParaRPr lang="nl-NL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907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024744" cy="1143000"/>
          </a:xfrm>
        </p:spPr>
        <p:txBody>
          <a:bodyPr/>
          <a:lstStyle/>
          <a:p>
            <a:r>
              <a:rPr lang="nl-NL" dirty="0" smtClean="0"/>
              <a:t>Opdracht: oplossingen!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1484784"/>
            <a:ext cx="7649732" cy="4069152"/>
          </a:xfrm>
        </p:spPr>
        <p:txBody>
          <a:bodyPr>
            <a:normAutofit/>
          </a:bodyPr>
          <a:lstStyle/>
          <a:p>
            <a:r>
              <a:rPr lang="nl-NL" i="1" dirty="0" smtClean="0"/>
              <a:t>Ontbossing</a:t>
            </a:r>
            <a:r>
              <a:rPr lang="nl-NL" dirty="0" smtClean="0"/>
              <a:t>: slecht voor natuur en omgeving. </a:t>
            </a:r>
          </a:p>
          <a:p>
            <a:r>
              <a:rPr lang="nl-NL" dirty="0" smtClean="0"/>
              <a:t>Denk </a:t>
            </a:r>
            <a:r>
              <a:rPr lang="nl-NL" b="1" dirty="0" smtClean="0"/>
              <a:t>in stilte </a:t>
            </a:r>
            <a:r>
              <a:rPr lang="nl-NL" dirty="0" smtClean="0"/>
              <a:t>na over een oplossing voor het probleem. </a:t>
            </a:r>
          </a:p>
          <a:p>
            <a:r>
              <a:rPr lang="nl-NL" dirty="0" smtClean="0"/>
              <a:t>Gebruik je boek en Chromeboek voor inspiratie.</a:t>
            </a:r>
          </a:p>
          <a:p>
            <a:r>
              <a:rPr lang="nl-NL" dirty="0" smtClean="0"/>
              <a:t>Werk je oplossing uit en schrijf deze op. </a:t>
            </a:r>
          </a:p>
          <a:p>
            <a:r>
              <a:rPr lang="nl-NL" dirty="0" smtClean="0"/>
              <a:t>Klaar? Maak er een tekening bij! </a:t>
            </a:r>
          </a:p>
          <a:p>
            <a:r>
              <a:rPr lang="nl-NL" dirty="0" smtClean="0"/>
              <a:t>Vragen? Ik kom langs! 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4788024" y="5813921"/>
            <a:ext cx="5040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latin typeface="Arial Black" panose="020B0A04020102020204" pitchFamily="34" charset="0"/>
              </a:rPr>
              <a:t>10 minuten de tijd </a:t>
            </a:r>
            <a:endParaRPr lang="nl-NL" sz="2800" b="1" dirty="0">
              <a:latin typeface="Arial Black" panose="020B0A04020102020204" pitchFamily="34" charset="0"/>
            </a:endParaRPr>
          </a:p>
        </p:txBody>
      </p:sp>
      <p:sp>
        <p:nvSpPr>
          <p:cNvPr id="5" name="Tekstvak 4"/>
          <p:cNvSpPr txBox="1"/>
          <p:nvPr/>
        </p:nvSpPr>
        <p:spPr>
          <a:xfrm>
            <a:off x="5148064" y="51824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>
                <a:solidFill>
                  <a:schemeClr val="bg1"/>
                </a:solidFill>
              </a:rPr>
              <a:t>Blz. 24 / 25 </a:t>
            </a:r>
            <a:endParaRPr lang="nl-NL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193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93</TotalTime>
  <Words>421</Words>
  <Application>Microsoft Office PowerPoint</Application>
  <PresentationFormat>Diavoorstelling (4:3)</PresentationFormat>
  <Paragraphs>67</Paragraphs>
  <Slides>12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3" baseType="lpstr">
      <vt:lpstr>Thema1</vt:lpstr>
      <vt:lpstr>Hoofdstuk 2: Landschappen op aarde </vt:lpstr>
      <vt:lpstr>Wat gaan we doen?</vt:lpstr>
      <vt:lpstr>Korte herhaling </vt:lpstr>
      <vt:lpstr>Aan het einde van de les kan je…</vt:lpstr>
      <vt:lpstr>Ontbossing: wat is dat nou?</vt:lpstr>
      <vt:lpstr>Maar… ook gevolgen!</vt:lpstr>
      <vt:lpstr>Waarom ontbossen mensen? </vt:lpstr>
      <vt:lpstr>Redenen ontbossing: </vt:lpstr>
      <vt:lpstr>Opdracht: oplossingen! </vt:lpstr>
      <vt:lpstr>Welke oplossing heb je gevonden? </vt:lpstr>
      <vt:lpstr>Je kan nu…</vt:lpstr>
      <vt:lpstr>Reflectie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Hoofdstuk 2: Landschappen op aarde</dc:title>
  <dc:creator>duco spakman</dc:creator>
  <cp:lastModifiedBy>duco spakman</cp:lastModifiedBy>
  <cp:revision>7</cp:revision>
  <dcterms:created xsi:type="dcterms:W3CDTF">2016-11-19T14:52:02Z</dcterms:created>
  <dcterms:modified xsi:type="dcterms:W3CDTF">2016-11-20T14:45:18Z</dcterms:modified>
</cp:coreProperties>
</file>