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1" d="100"/>
          <a:sy n="41" d="100"/>
        </p:scale>
        <p:origin x="-2214" y="-6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C58F7F-1E1B-45BF-B362-CC333618223D}" type="datetimeFigureOut">
              <a:rPr lang="nl-NL" smtClean="0"/>
              <a:t>22-11-2016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862954-2CBD-4AF1-895C-4103670F2AA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979075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62954-2CBD-4AF1-895C-4103670F2AA8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95919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62954-2CBD-4AF1-895C-4103670F2AA8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581600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D4BF8A15-A561-498C-86C9-B1CB285294BE}" type="datetimeFigureOut">
              <a:rPr lang="nl-NL" smtClean="0"/>
              <a:t>22-11-2016</a:t>
            </a:fld>
            <a:endParaRPr lang="nl-NL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8247C347-E377-404F-BAAC-6CB5D8C829D0}" type="slidenum">
              <a:rPr lang="nl-NL" smtClean="0"/>
              <a:t>‹nr.›</a:t>
            </a:fld>
            <a:endParaRPr lang="nl-NL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F8A15-A561-498C-86C9-B1CB285294BE}" type="datetimeFigureOut">
              <a:rPr lang="nl-NL" smtClean="0"/>
              <a:t>22-11-2016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7C347-E377-404F-BAAC-6CB5D8C829D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F8A15-A561-498C-86C9-B1CB285294BE}" type="datetimeFigureOut">
              <a:rPr lang="nl-NL" smtClean="0"/>
              <a:t>22-11-2016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7C347-E377-404F-BAAC-6CB5D8C829D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F8A15-A561-498C-86C9-B1CB285294BE}" type="datetimeFigureOut">
              <a:rPr lang="nl-NL" smtClean="0"/>
              <a:t>22-11-2016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7C347-E377-404F-BAAC-6CB5D8C829D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F8A15-A561-498C-86C9-B1CB285294BE}" type="datetimeFigureOut">
              <a:rPr lang="nl-NL" smtClean="0"/>
              <a:t>22-11-2016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7C347-E377-404F-BAAC-6CB5D8C829D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F8A15-A561-498C-86C9-B1CB285294BE}" type="datetimeFigureOut">
              <a:rPr lang="nl-NL" smtClean="0"/>
              <a:t>22-11-2016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7C347-E377-404F-BAAC-6CB5D8C829D0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F8A15-A561-498C-86C9-B1CB285294BE}" type="datetimeFigureOut">
              <a:rPr lang="nl-NL" smtClean="0"/>
              <a:t>22-11-2016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7C347-E377-404F-BAAC-6CB5D8C829D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F8A15-A561-498C-86C9-B1CB285294BE}" type="datetimeFigureOut">
              <a:rPr lang="nl-NL" smtClean="0"/>
              <a:t>22-11-2016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7C347-E377-404F-BAAC-6CB5D8C829D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F8A15-A561-498C-86C9-B1CB285294BE}" type="datetimeFigureOut">
              <a:rPr lang="nl-NL" smtClean="0"/>
              <a:t>22-11-2016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7C347-E377-404F-BAAC-6CB5D8C829D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F8A15-A561-498C-86C9-B1CB285294BE}" type="datetimeFigureOut">
              <a:rPr lang="nl-NL" smtClean="0"/>
              <a:t>22-11-2016</a:t>
            </a:fld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7C347-E377-404F-BAAC-6CB5D8C829D0}" type="slidenum">
              <a:rPr lang="nl-NL" smtClean="0"/>
              <a:t>‹nr.›</a:t>
            </a:fld>
            <a:endParaRPr lang="nl-NL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F8A15-A561-498C-86C9-B1CB285294BE}" type="datetimeFigureOut">
              <a:rPr lang="nl-NL" smtClean="0"/>
              <a:t>22-11-2016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7C347-E377-404F-BAAC-6CB5D8C829D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D4BF8A15-A561-498C-86C9-B1CB285294BE}" type="datetimeFigureOut">
              <a:rPr lang="nl-NL" smtClean="0"/>
              <a:t>22-11-2016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8247C347-E377-404F-BAAC-6CB5D8C829D0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755524" y="2204864"/>
            <a:ext cx="3313355" cy="1702160"/>
          </a:xfrm>
        </p:spPr>
        <p:txBody>
          <a:bodyPr/>
          <a:lstStyle/>
          <a:p>
            <a:r>
              <a:rPr lang="nl-NL" dirty="0" smtClean="0"/>
              <a:t>Hoofdstuk 2 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4775836" y="3789040"/>
            <a:ext cx="3309803" cy="1260629"/>
          </a:xfrm>
        </p:spPr>
        <p:txBody>
          <a:bodyPr/>
          <a:lstStyle/>
          <a:p>
            <a:r>
              <a:rPr lang="nl-NL" sz="2400" dirty="0" smtClean="0"/>
              <a:t>Paragraaf 2</a:t>
            </a:r>
            <a:r>
              <a:rPr lang="nl-NL" dirty="0" smtClean="0"/>
              <a:t/>
            </a:r>
            <a:br>
              <a:rPr lang="nl-NL" dirty="0" smtClean="0"/>
            </a:br>
            <a:endParaRPr lang="nl-NL" dirty="0"/>
          </a:p>
        </p:txBody>
      </p:sp>
      <p:sp>
        <p:nvSpPr>
          <p:cNvPr id="4" name="Tekstvak 3"/>
          <p:cNvSpPr txBox="1"/>
          <p:nvPr/>
        </p:nvSpPr>
        <p:spPr>
          <a:xfrm>
            <a:off x="4739564" y="5511173"/>
            <a:ext cx="33123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1" i="1" dirty="0" smtClean="0"/>
              <a:t>Overleven in de Woestijn </a:t>
            </a:r>
            <a:endParaRPr lang="nl-NL" sz="2000" b="1" i="1" dirty="0"/>
          </a:p>
        </p:txBody>
      </p:sp>
      <p:sp>
        <p:nvSpPr>
          <p:cNvPr id="5" name="Tekstvak 4"/>
          <p:cNvSpPr txBox="1"/>
          <p:nvPr/>
        </p:nvSpPr>
        <p:spPr>
          <a:xfrm>
            <a:off x="5508104" y="4730162"/>
            <a:ext cx="33123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1" dirty="0" smtClean="0"/>
              <a:t>Blz. 26 / 27 </a:t>
            </a:r>
            <a:endParaRPr lang="nl-NL" sz="2000" b="1" dirty="0"/>
          </a:p>
        </p:txBody>
      </p:sp>
      <p:pic>
        <p:nvPicPr>
          <p:cNvPr id="2050" name="Picture 2" descr="Afbeeldingsresultaat voor nomade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10329"/>
            <a:ext cx="4572000" cy="3039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3925" y="-45038"/>
            <a:ext cx="3443646" cy="2321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0036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27584" y="620688"/>
            <a:ext cx="7024744" cy="1143000"/>
          </a:xfrm>
        </p:spPr>
        <p:txBody>
          <a:bodyPr/>
          <a:lstStyle/>
          <a:p>
            <a:r>
              <a:rPr lang="nl-NL" dirty="0" smtClean="0"/>
              <a:t>Je kan nu…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27584" y="1988840"/>
            <a:ext cx="6777317" cy="3508977"/>
          </a:xfrm>
        </p:spPr>
        <p:txBody>
          <a:bodyPr/>
          <a:lstStyle/>
          <a:p>
            <a:r>
              <a:rPr lang="nl-NL" dirty="0"/>
              <a:t>In eigen woorden uitleggen hoe verwoestijning ontstaat.</a:t>
            </a:r>
          </a:p>
          <a:p>
            <a:r>
              <a:rPr lang="nl-NL" dirty="0"/>
              <a:t>In eigen woorden uitleggen hoe een nomadenstam overleeft </a:t>
            </a:r>
          </a:p>
          <a:p>
            <a:r>
              <a:rPr lang="nl-NL" dirty="0"/>
              <a:t>De behandelde begrippen gebruiken en herkennen. </a:t>
            </a:r>
          </a:p>
          <a:p>
            <a:endParaRPr lang="nl-NL" dirty="0"/>
          </a:p>
        </p:txBody>
      </p:sp>
      <p:pic>
        <p:nvPicPr>
          <p:cNvPr id="4" name="Picture 2" descr="Afbeeldingsresultaat voor nomade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187" y="4502289"/>
            <a:ext cx="3370813" cy="2364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hthoek 4"/>
          <p:cNvSpPr/>
          <p:nvPr/>
        </p:nvSpPr>
        <p:spPr>
          <a:xfrm>
            <a:off x="5364088" y="17976"/>
            <a:ext cx="251369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Blz. 26 / 27 </a:t>
            </a:r>
            <a:endParaRPr lang="nl-NL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4049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31640" y="476672"/>
            <a:ext cx="7024744" cy="1143000"/>
          </a:xfrm>
        </p:spPr>
        <p:txBody>
          <a:bodyPr/>
          <a:lstStyle/>
          <a:p>
            <a:r>
              <a:rPr lang="nl-NL" dirty="0" smtClean="0"/>
              <a:t>Reflectie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83568" y="1700808"/>
            <a:ext cx="6777317" cy="3508977"/>
          </a:xfrm>
        </p:spPr>
        <p:txBody>
          <a:bodyPr/>
          <a:lstStyle/>
          <a:p>
            <a:r>
              <a:rPr lang="nl-NL" dirty="0" smtClean="0"/>
              <a:t>De komende periode zullen we vaak terugblikken op de les en hoe de les verliep. </a:t>
            </a:r>
          </a:p>
          <a:p>
            <a:endParaRPr lang="nl-NL" dirty="0" smtClean="0"/>
          </a:p>
          <a:p>
            <a:r>
              <a:rPr lang="nl-NL" b="1" dirty="0" smtClean="0"/>
              <a:t>Wat heb je geleerd?</a:t>
            </a:r>
          </a:p>
          <a:p>
            <a:r>
              <a:rPr lang="nl-NL" b="1" dirty="0" smtClean="0"/>
              <a:t>Hoe heb je geleerd?</a:t>
            </a:r>
          </a:p>
          <a:p>
            <a:r>
              <a:rPr lang="nl-NL" b="1" dirty="0" smtClean="0"/>
              <a:t>Wat ging goed? </a:t>
            </a:r>
          </a:p>
          <a:p>
            <a:r>
              <a:rPr lang="nl-NL" b="1" dirty="0" smtClean="0"/>
              <a:t>Wat ging minder goed? </a:t>
            </a:r>
            <a:endParaRPr lang="nl-NL" b="1" dirty="0"/>
          </a:p>
        </p:txBody>
      </p:sp>
      <p:pic>
        <p:nvPicPr>
          <p:cNvPr id="8194" name="Picture 2" descr="Afbeeldingsresultaat voor reflection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211960" y="3706190"/>
            <a:ext cx="6033914" cy="2850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vak 4"/>
          <p:cNvSpPr txBox="1"/>
          <p:nvPr/>
        </p:nvSpPr>
        <p:spPr>
          <a:xfrm>
            <a:off x="5292080" y="19650"/>
            <a:ext cx="29523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 smtClean="0">
                <a:solidFill>
                  <a:schemeClr val="bg1"/>
                </a:solidFill>
              </a:rPr>
              <a:t>Blz. 24 - 25</a:t>
            </a:r>
            <a:endParaRPr lang="nl-NL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8508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15616" y="836712"/>
            <a:ext cx="7024744" cy="1143000"/>
          </a:xfrm>
        </p:spPr>
        <p:txBody>
          <a:bodyPr/>
          <a:lstStyle/>
          <a:p>
            <a:r>
              <a:rPr lang="nl-NL" dirty="0" smtClean="0"/>
              <a:t>Wat gaan we doen?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15369" y="2132856"/>
            <a:ext cx="7973055" cy="4057676"/>
          </a:xfrm>
        </p:spPr>
        <p:txBody>
          <a:bodyPr>
            <a:normAutofit/>
          </a:bodyPr>
          <a:lstStyle/>
          <a:p>
            <a:r>
              <a:rPr lang="nl-NL" sz="2600" b="1" dirty="0" smtClean="0"/>
              <a:t>Herhaling</a:t>
            </a:r>
            <a:r>
              <a:rPr lang="nl-NL" sz="2600" dirty="0" smtClean="0"/>
              <a:t>: de landschappen van Mali </a:t>
            </a:r>
          </a:p>
          <a:p>
            <a:r>
              <a:rPr lang="nl-NL" sz="2600" b="1" dirty="0" smtClean="0"/>
              <a:t>Uitleg: </a:t>
            </a:r>
            <a:r>
              <a:rPr lang="nl-NL" sz="2600" dirty="0" smtClean="0"/>
              <a:t>Nomaden en Verwoestijning </a:t>
            </a:r>
          </a:p>
          <a:p>
            <a:r>
              <a:rPr lang="nl-NL" sz="2600" b="1" dirty="0" smtClean="0"/>
              <a:t>Opdracht</a:t>
            </a:r>
            <a:r>
              <a:rPr lang="nl-NL" sz="2600" dirty="0" smtClean="0"/>
              <a:t>: het dagboek van een Nomadenstam </a:t>
            </a:r>
          </a:p>
          <a:p>
            <a:r>
              <a:rPr lang="nl-NL" sz="2600" b="1" dirty="0" smtClean="0"/>
              <a:t>Afsluiten</a:t>
            </a:r>
            <a:r>
              <a:rPr lang="nl-NL" sz="2600" dirty="0" smtClean="0"/>
              <a:t>: hoe ging het?  </a:t>
            </a:r>
            <a:endParaRPr lang="nl-NL" sz="2600" dirty="0"/>
          </a:p>
        </p:txBody>
      </p:sp>
      <p:sp>
        <p:nvSpPr>
          <p:cNvPr id="4" name="Rechthoek 3"/>
          <p:cNvSpPr/>
          <p:nvPr/>
        </p:nvSpPr>
        <p:spPr>
          <a:xfrm>
            <a:off x="5364088" y="0"/>
            <a:ext cx="25922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Blz. 26 / 27 </a:t>
            </a:r>
            <a:endParaRPr lang="nl-NL" sz="2400" b="1" dirty="0">
              <a:solidFill>
                <a:schemeClr val="bg1"/>
              </a:solidFill>
            </a:endParaRPr>
          </a:p>
        </p:txBody>
      </p:sp>
      <p:pic>
        <p:nvPicPr>
          <p:cNvPr id="3074" name="Picture 2" descr="Afbeeldingsresultaat voor two thumbs u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3577" y="4434586"/>
            <a:ext cx="4104456" cy="2046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4238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11017342" cy="1143000"/>
          </a:xfrm>
        </p:spPr>
        <p:txBody>
          <a:bodyPr>
            <a:normAutofit/>
          </a:bodyPr>
          <a:lstStyle/>
          <a:p>
            <a:r>
              <a:rPr lang="nl-NL" sz="3600" dirty="0" smtClean="0"/>
              <a:t>Aan het einde van de les kan je…</a:t>
            </a:r>
            <a:endParaRPr lang="nl-NL" sz="36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99592" y="1844824"/>
            <a:ext cx="7776980" cy="4347845"/>
          </a:xfrm>
        </p:spPr>
        <p:txBody>
          <a:bodyPr/>
          <a:lstStyle/>
          <a:p>
            <a:r>
              <a:rPr lang="nl-NL" dirty="0" smtClean="0"/>
              <a:t>In eigen woorden uitleggen hoe verwoestijning ontstaat.</a:t>
            </a:r>
          </a:p>
          <a:p>
            <a:r>
              <a:rPr lang="nl-NL" dirty="0" smtClean="0"/>
              <a:t>In eigen woorden uitleggen hoe een nomadenstam overleeft </a:t>
            </a:r>
          </a:p>
          <a:p>
            <a:r>
              <a:rPr lang="nl-NL" dirty="0" smtClean="0"/>
              <a:t>De behandelde begrippen gebruiken en herkennen. </a:t>
            </a:r>
            <a:endParaRPr lang="nl-NL" dirty="0"/>
          </a:p>
        </p:txBody>
      </p:sp>
      <p:sp>
        <p:nvSpPr>
          <p:cNvPr id="4" name="Rechthoek 3"/>
          <p:cNvSpPr/>
          <p:nvPr/>
        </p:nvSpPr>
        <p:spPr>
          <a:xfrm>
            <a:off x="5364088" y="17976"/>
            <a:ext cx="251369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Blz. 26 / 27 </a:t>
            </a:r>
            <a:endParaRPr lang="nl-NL" sz="2400" b="1" dirty="0">
              <a:solidFill>
                <a:schemeClr val="bg1"/>
              </a:solidFill>
            </a:endParaRPr>
          </a:p>
        </p:txBody>
      </p:sp>
      <p:pic>
        <p:nvPicPr>
          <p:cNvPr id="4098" name="Picture 2" descr="Afbeeldingsresultaat voor globe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676468"/>
            <a:ext cx="1651406" cy="1633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9910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99592" y="332656"/>
            <a:ext cx="7024744" cy="1143000"/>
          </a:xfrm>
        </p:spPr>
        <p:txBody>
          <a:bodyPr/>
          <a:lstStyle/>
          <a:p>
            <a:r>
              <a:rPr lang="nl-NL" dirty="0" smtClean="0"/>
              <a:t>De vorige keer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07965" y="1866452"/>
            <a:ext cx="6777317" cy="3508977"/>
          </a:xfrm>
        </p:spPr>
        <p:txBody>
          <a:bodyPr>
            <a:normAutofit/>
          </a:bodyPr>
          <a:lstStyle/>
          <a:p>
            <a:r>
              <a:rPr lang="nl-NL" sz="2800" dirty="0" smtClean="0"/>
              <a:t> Mali: drie landschapszones </a:t>
            </a:r>
          </a:p>
          <a:p>
            <a:r>
              <a:rPr lang="nl-NL" sz="2800" dirty="0" smtClean="0"/>
              <a:t>De </a:t>
            </a:r>
            <a:r>
              <a:rPr lang="nl-NL" sz="2800" dirty="0" err="1" smtClean="0"/>
              <a:t>Sahel</a:t>
            </a:r>
            <a:r>
              <a:rPr lang="nl-NL" sz="2800" dirty="0" smtClean="0"/>
              <a:t>: een kwetsbare Steppe </a:t>
            </a:r>
            <a:endParaRPr lang="nl-NL" sz="2800" dirty="0"/>
          </a:p>
        </p:txBody>
      </p:sp>
      <p:sp>
        <p:nvSpPr>
          <p:cNvPr id="5" name="Rechthoek 4"/>
          <p:cNvSpPr/>
          <p:nvPr/>
        </p:nvSpPr>
        <p:spPr>
          <a:xfrm>
            <a:off x="5364088" y="44624"/>
            <a:ext cx="251369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Blz. 26 / 27 </a:t>
            </a:r>
            <a:endParaRPr lang="nl-NL" sz="2400" b="1" dirty="0">
              <a:solidFill>
                <a:schemeClr val="bg1"/>
              </a:solidFill>
            </a:endParaRPr>
          </a:p>
        </p:txBody>
      </p:sp>
      <p:pic>
        <p:nvPicPr>
          <p:cNvPr id="6" name="Picture 5" descr="Afbeeldingsresultaat voor mali climat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724" y="3506626"/>
            <a:ext cx="3170984" cy="2856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4" descr="Afbeeldingsresultaat voor sahel ma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5127" name="Picture 7" descr="Afbeeldingsresultaat voor sahel ma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3161130"/>
            <a:ext cx="2741290" cy="3136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3252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55576" y="548680"/>
            <a:ext cx="7024744" cy="1143000"/>
          </a:xfrm>
        </p:spPr>
        <p:txBody>
          <a:bodyPr/>
          <a:lstStyle/>
          <a:p>
            <a:r>
              <a:rPr lang="nl-NL" dirty="0" smtClean="0"/>
              <a:t>Overleven in de Woestijn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27584" y="1916832"/>
            <a:ext cx="7848988" cy="3508977"/>
          </a:xfrm>
        </p:spPr>
        <p:txBody>
          <a:bodyPr/>
          <a:lstStyle/>
          <a:p>
            <a:r>
              <a:rPr lang="nl-NL" sz="2800" dirty="0" smtClean="0"/>
              <a:t>Leven in de woestijn is lastig; droog &amp; heet!</a:t>
            </a:r>
          </a:p>
          <a:p>
            <a:r>
              <a:rPr lang="nl-NL" sz="2800" dirty="0" smtClean="0"/>
              <a:t>Hierom veel </a:t>
            </a:r>
            <a:r>
              <a:rPr lang="nl-NL" sz="2800" b="1" dirty="0" smtClean="0"/>
              <a:t>extensieve veeteelt </a:t>
            </a:r>
            <a:r>
              <a:rPr lang="nl-NL" sz="2800" dirty="0" smtClean="0"/>
              <a:t>en een </a:t>
            </a:r>
            <a:r>
              <a:rPr lang="nl-NL" sz="2800" b="1" dirty="0" smtClean="0"/>
              <a:t>nomadische </a:t>
            </a:r>
            <a:r>
              <a:rPr lang="nl-NL" sz="2800" dirty="0" smtClean="0"/>
              <a:t>levensstijl. </a:t>
            </a:r>
            <a:endParaRPr lang="nl-NL" sz="2800" b="1" dirty="0" smtClean="0"/>
          </a:p>
          <a:p>
            <a:r>
              <a:rPr lang="nl-NL" sz="2800" dirty="0" smtClean="0"/>
              <a:t>Daarnaast: leven in een </a:t>
            </a:r>
            <a:r>
              <a:rPr lang="nl-NL" sz="2800" b="1" dirty="0" smtClean="0"/>
              <a:t>Oase </a:t>
            </a:r>
          </a:p>
          <a:p>
            <a:pPr marL="68580" indent="0">
              <a:buNone/>
            </a:pPr>
            <a:endParaRPr lang="nl-NL" dirty="0"/>
          </a:p>
        </p:txBody>
      </p:sp>
      <p:pic>
        <p:nvPicPr>
          <p:cNvPr id="4" name="Picture 2" descr="Afbeeldingsresultaat voor nomad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949" y="3116230"/>
            <a:ext cx="5544616" cy="3889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Afbeeldingsresultaat voor sahara map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82" t="-234" r="18182" b="234"/>
          <a:stretch/>
        </p:blipFill>
        <p:spPr bwMode="auto">
          <a:xfrm>
            <a:off x="5651" y="-181918"/>
            <a:ext cx="4406503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6197"/>
            <a:ext cx="5184576" cy="3733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Afbeeldingsresultaat voor mali climat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7481" y="3429000"/>
            <a:ext cx="3970221" cy="3577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9251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6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139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7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6">
                                          <p:stCondLst>
                                            <p:cond delay="40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04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6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04" decel="50000">
                                          <p:stCondLst>
                                            <p:cond delay="83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6">
                                          <p:stCondLst>
                                            <p:cond delay="102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04" decel="50000">
                                          <p:stCondLst>
                                            <p:cond delay="10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6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04" decel="50000">
                                          <p:stCondLst>
                                            <p:cond delay="114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25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36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139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7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16">
                                          <p:stCondLst>
                                            <p:cond delay="406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04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16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04" decel="50000">
                                          <p:stCondLst>
                                            <p:cond delay="836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16">
                                          <p:stCondLst>
                                            <p:cond delay="1026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04" decel="50000">
                                          <p:stCondLst>
                                            <p:cond delay="1042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16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04" decel="50000">
                                          <p:stCondLst>
                                            <p:cond delay="1146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36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139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7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16">
                                          <p:stCondLst>
                                            <p:cond delay="406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04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16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04" decel="50000">
                                          <p:stCondLst>
                                            <p:cond delay="836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16">
                                          <p:stCondLst>
                                            <p:cond delay="1026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04" decel="50000">
                                          <p:stCondLst>
                                            <p:cond delay="1042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16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04" decel="50000">
                                          <p:stCondLst>
                                            <p:cond delay="1146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750"/>
                            </p:stCondLst>
                            <p:childTnLst>
                              <p:par>
                                <p:cTn id="5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36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139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7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16">
                                          <p:stCondLst>
                                            <p:cond delay="40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04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16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04" decel="50000">
                                          <p:stCondLst>
                                            <p:cond delay="83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16">
                                          <p:stCondLst>
                                            <p:cond delay="102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04" decel="50000">
                                          <p:stCondLst>
                                            <p:cond delay="10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16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04" decel="50000">
                                          <p:stCondLst>
                                            <p:cond delay="114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27584" y="476672"/>
            <a:ext cx="7024744" cy="1143000"/>
          </a:xfrm>
        </p:spPr>
        <p:txBody>
          <a:bodyPr/>
          <a:lstStyle/>
          <a:p>
            <a:r>
              <a:rPr lang="nl-NL" dirty="0" smtClean="0"/>
              <a:t>Overleven in de Woestijn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07009" y="1772816"/>
            <a:ext cx="7149367" cy="3712971"/>
          </a:xfrm>
        </p:spPr>
        <p:txBody>
          <a:bodyPr>
            <a:normAutofit/>
          </a:bodyPr>
          <a:lstStyle/>
          <a:p>
            <a:r>
              <a:rPr lang="nl-NL" sz="2800" dirty="0" smtClean="0"/>
              <a:t>Veel gebieden zijn te droog voor akkerbouw. </a:t>
            </a:r>
          </a:p>
          <a:p>
            <a:r>
              <a:rPr lang="nl-NL" sz="2800" dirty="0" smtClean="0"/>
              <a:t>Oplossingen?</a:t>
            </a:r>
            <a:endParaRPr lang="nl-NL" sz="2800" dirty="0"/>
          </a:p>
        </p:txBody>
      </p:sp>
      <p:pic>
        <p:nvPicPr>
          <p:cNvPr id="7170" name="Picture 2" descr="Afbeeldingsresultaat voor verhuiz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1942" y="3212976"/>
            <a:ext cx="2947404" cy="3251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Afbeeldingsresultaat voor irrigeren woestij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142" y="4149080"/>
            <a:ext cx="3810000" cy="2028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/>
          <p:cNvSpPr/>
          <p:nvPr/>
        </p:nvSpPr>
        <p:spPr>
          <a:xfrm>
            <a:off x="5364088" y="17976"/>
            <a:ext cx="251369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Blz. 26 / 27 </a:t>
            </a:r>
            <a:endParaRPr lang="nl-NL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3705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27584" y="764704"/>
            <a:ext cx="7024744" cy="1143000"/>
          </a:xfrm>
        </p:spPr>
        <p:txBody>
          <a:bodyPr/>
          <a:lstStyle/>
          <a:p>
            <a:r>
              <a:rPr lang="nl-NL" dirty="0" smtClean="0"/>
              <a:t>Verwoestijning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83568" y="2060848"/>
            <a:ext cx="7560840" cy="3960440"/>
          </a:xfrm>
        </p:spPr>
        <p:txBody>
          <a:bodyPr/>
          <a:lstStyle/>
          <a:p>
            <a:r>
              <a:rPr lang="nl-NL" dirty="0" smtClean="0"/>
              <a:t>De kuddes van de nomaden grazen veel in </a:t>
            </a:r>
            <a:r>
              <a:rPr lang="nl-NL" b="1" dirty="0" smtClean="0"/>
              <a:t>de </a:t>
            </a:r>
            <a:r>
              <a:rPr lang="nl-NL" b="1" dirty="0" err="1" smtClean="0"/>
              <a:t>Sahel</a:t>
            </a:r>
            <a:r>
              <a:rPr lang="nl-NL" dirty="0" smtClean="0"/>
              <a:t>.</a:t>
            </a:r>
          </a:p>
          <a:p>
            <a:r>
              <a:rPr lang="nl-NL" dirty="0" smtClean="0"/>
              <a:t>Grasspollen en wortels worden opgegeten en verstapt </a:t>
            </a:r>
          </a:p>
          <a:p>
            <a:r>
              <a:rPr lang="nl-NL" dirty="0" smtClean="0"/>
              <a:t>Gevolg: </a:t>
            </a:r>
            <a:r>
              <a:rPr lang="nl-NL" dirty="0"/>
              <a:t> </a:t>
            </a:r>
            <a:r>
              <a:rPr lang="nl-NL" dirty="0" smtClean="0"/>
              <a:t>begroeiing wordt minder, zand verspreid sneller en verder. </a:t>
            </a:r>
          </a:p>
          <a:p>
            <a:r>
              <a:rPr lang="nl-NL" dirty="0" smtClean="0"/>
              <a:t>Dit noem je </a:t>
            </a:r>
            <a:r>
              <a:rPr lang="nl-NL" b="1" dirty="0" smtClean="0"/>
              <a:t>verwoestijning.</a:t>
            </a:r>
            <a:endParaRPr lang="nl-NL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8924"/>
            <a:ext cx="3502946" cy="2623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Afbeeldingsresultaat voor verwoestijni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34" b="-11034"/>
          <a:stretch/>
        </p:blipFill>
        <p:spPr bwMode="auto">
          <a:xfrm>
            <a:off x="1979712" y="2132856"/>
            <a:ext cx="4667250" cy="314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447243"/>
            <a:ext cx="3635896" cy="2410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hthoek 7"/>
          <p:cNvSpPr/>
          <p:nvPr/>
        </p:nvSpPr>
        <p:spPr>
          <a:xfrm>
            <a:off x="5364088" y="17976"/>
            <a:ext cx="251369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Blz. 26 / 27 </a:t>
            </a:r>
            <a:endParaRPr lang="nl-NL" sz="2400" b="1" dirty="0">
              <a:solidFill>
                <a:schemeClr val="bg1"/>
              </a:solidFill>
            </a:endParaRPr>
          </a:p>
        </p:txBody>
      </p:sp>
      <p:pic>
        <p:nvPicPr>
          <p:cNvPr id="1026" name="Picture 2" descr="Afbeeldingsresultaat voor arrow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7475" y="1700808"/>
            <a:ext cx="1816373" cy="1289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Afbeeldingsresultaat voor arrow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233224"/>
            <a:ext cx="1816373" cy="1289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6530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000"/>
                            </p:stCondLst>
                            <p:childTnLst>
                              <p:par>
                                <p:cTn id="5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500"/>
                            </p:stCondLst>
                            <p:childTnLst>
                              <p:par>
                                <p:cTn id="6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81132" y="238047"/>
            <a:ext cx="7934638" cy="1224136"/>
          </a:xfrm>
        </p:spPr>
        <p:txBody>
          <a:bodyPr>
            <a:normAutofit/>
          </a:bodyPr>
          <a:lstStyle/>
          <a:p>
            <a:r>
              <a:rPr lang="nl-NL" sz="2800" dirty="0" smtClean="0"/>
              <a:t>Opdracht: </a:t>
            </a:r>
            <a:r>
              <a:rPr lang="nl-NL" sz="2800" dirty="0" smtClean="0"/>
              <a:t>het dagboek van een Nomade . </a:t>
            </a:r>
            <a:endParaRPr lang="nl-NL" sz="28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11560" y="1671763"/>
            <a:ext cx="8152182" cy="4019754"/>
          </a:xfrm>
        </p:spPr>
        <p:txBody>
          <a:bodyPr/>
          <a:lstStyle/>
          <a:p>
            <a:r>
              <a:rPr lang="nl-NL" dirty="0" smtClean="0"/>
              <a:t>Je beschrijft een dag uit het leven van een Nomadenstam. </a:t>
            </a:r>
          </a:p>
          <a:p>
            <a:r>
              <a:rPr lang="nl-NL" dirty="0" smtClean="0"/>
              <a:t>Dit schrijf/typ je uit. </a:t>
            </a:r>
          </a:p>
          <a:p>
            <a:r>
              <a:rPr lang="nl-NL" dirty="0" smtClean="0"/>
              <a:t>Gebruik je boek als hulp!</a:t>
            </a:r>
          </a:p>
          <a:p>
            <a:r>
              <a:rPr lang="nl-NL" dirty="0" smtClean="0"/>
              <a:t>Ga in op hun manier van leven; zie begrippen!  </a:t>
            </a:r>
          </a:p>
          <a:p>
            <a:r>
              <a:rPr lang="nl-NL" dirty="0" smtClean="0"/>
              <a:t>Klaar? Maak er een tekening bij! </a:t>
            </a:r>
            <a:endParaRPr lang="nl-NL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3369" y="5552023"/>
            <a:ext cx="2244837" cy="83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797152"/>
            <a:ext cx="5184576" cy="1488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hthoek 5"/>
          <p:cNvSpPr/>
          <p:nvPr/>
        </p:nvSpPr>
        <p:spPr>
          <a:xfrm>
            <a:off x="5364088" y="17976"/>
            <a:ext cx="251369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Blz. 26 / 27 </a:t>
            </a:r>
            <a:endParaRPr lang="nl-NL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1445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87624" y="479641"/>
            <a:ext cx="7024744" cy="1143000"/>
          </a:xfrm>
        </p:spPr>
        <p:txBody>
          <a:bodyPr/>
          <a:lstStyle/>
          <a:p>
            <a:r>
              <a:rPr lang="nl-NL" dirty="0" smtClean="0"/>
              <a:t>Hoe leef jij als Nomade?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Rechthoek 3"/>
          <p:cNvSpPr/>
          <p:nvPr/>
        </p:nvSpPr>
        <p:spPr>
          <a:xfrm>
            <a:off x="5364088" y="17976"/>
            <a:ext cx="251369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Blz. 26 / 27 </a:t>
            </a:r>
            <a:endParaRPr lang="nl-NL" sz="2400" b="1" dirty="0">
              <a:solidFill>
                <a:schemeClr val="bg1"/>
              </a:solidFill>
            </a:endParaRPr>
          </a:p>
        </p:txBody>
      </p:sp>
      <p:pic>
        <p:nvPicPr>
          <p:cNvPr id="2050" name="Picture 2" descr="Afbeeldingsresultaat voor man on camel cartoon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00" y="4221088"/>
            <a:ext cx="1954890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Afbeeldingsresultaat voor question mark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367067">
            <a:off x="6390202" y="4401108"/>
            <a:ext cx="2133405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0887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ma1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Thema1</Template>
  <TotalTime>127</TotalTime>
  <Words>333</Words>
  <Application>Microsoft Office PowerPoint</Application>
  <PresentationFormat>Diavoorstelling (4:3)</PresentationFormat>
  <Paragraphs>57</Paragraphs>
  <Slides>11</Slides>
  <Notes>2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2" baseType="lpstr">
      <vt:lpstr>Thema1</vt:lpstr>
      <vt:lpstr>Hoofdstuk 2 </vt:lpstr>
      <vt:lpstr>Wat gaan we doen? </vt:lpstr>
      <vt:lpstr>Aan het einde van de les kan je…</vt:lpstr>
      <vt:lpstr>De vorige keer</vt:lpstr>
      <vt:lpstr>Overleven in de Woestijn </vt:lpstr>
      <vt:lpstr>Overleven in de Woestijn </vt:lpstr>
      <vt:lpstr>Verwoestijning </vt:lpstr>
      <vt:lpstr>Opdracht: het dagboek van een Nomade . </vt:lpstr>
      <vt:lpstr>Hoe leef jij als Nomade? </vt:lpstr>
      <vt:lpstr>Je kan nu…</vt:lpstr>
      <vt:lpstr>Reflectie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Hoofdstuk 2</dc:title>
  <dc:creator>duco spakman</dc:creator>
  <cp:lastModifiedBy>duco spakman</cp:lastModifiedBy>
  <cp:revision>15</cp:revision>
  <dcterms:created xsi:type="dcterms:W3CDTF">2016-11-22T08:45:41Z</dcterms:created>
  <dcterms:modified xsi:type="dcterms:W3CDTF">2016-11-22T18:50:36Z</dcterms:modified>
</cp:coreProperties>
</file>