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2214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8F7F-1E1B-45BF-B362-CC333618223D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62954-2CBD-4AF1-895C-4103670F2A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7907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62954-2CBD-4AF1-895C-4103670F2AA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591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62954-2CBD-4AF1-895C-4103670F2AA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8160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4BF8A15-A561-498C-86C9-B1CB285294BE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247C347-E377-404F-BAAC-6CB5D8C829D0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8A15-A561-498C-86C9-B1CB285294BE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C347-E377-404F-BAAC-6CB5D8C829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8A15-A561-498C-86C9-B1CB285294BE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C347-E377-404F-BAAC-6CB5D8C829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8A15-A561-498C-86C9-B1CB285294BE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C347-E377-404F-BAAC-6CB5D8C829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8A15-A561-498C-86C9-B1CB285294BE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C347-E377-404F-BAAC-6CB5D8C829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8A15-A561-498C-86C9-B1CB285294BE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C347-E377-404F-BAAC-6CB5D8C829D0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8A15-A561-498C-86C9-B1CB285294BE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C347-E377-404F-BAAC-6CB5D8C829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8A15-A561-498C-86C9-B1CB285294BE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C347-E377-404F-BAAC-6CB5D8C829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8A15-A561-498C-86C9-B1CB285294BE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C347-E377-404F-BAAC-6CB5D8C829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8A15-A561-498C-86C9-B1CB285294BE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C347-E377-404F-BAAC-6CB5D8C829D0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8A15-A561-498C-86C9-B1CB285294BE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C347-E377-404F-BAAC-6CB5D8C829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4BF8A15-A561-498C-86C9-B1CB285294BE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247C347-E377-404F-BAAC-6CB5D8C829D0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55524" y="2204864"/>
            <a:ext cx="3313355" cy="1702160"/>
          </a:xfrm>
        </p:spPr>
        <p:txBody>
          <a:bodyPr/>
          <a:lstStyle/>
          <a:p>
            <a:r>
              <a:rPr lang="nl-NL" dirty="0" smtClean="0"/>
              <a:t>Hoofdstuk 2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75836" y="3789040"/>
            <a:ext cx="3309803" cy="1260629"/>
          </a:xfrm>
        </p:spPr>
        <p:txBody>
          <a:bodyPr/>
          <a:lstStyle/>
          <a:p>
            <a:r>
              <a:rPr lang="nl-NL" sz="2400" dirty="0" smtClean="0"/>
              <a:t>Paragraaf 2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739564" y="5511173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i="1" dirty="0" smtClean="0"/>
              <a:t>Overleven in de Woestijn </a:t>
            </a:r>
            <a:endParaRPr lang="nl-NL" sz="2000" b="1" i="1" dirty="0"/>
          </a:p>
        </p:txBody>
      </p:sp>
      <p:sp>
        <p:nvSpPr>
          <p:cNvPr id="5" name="Tekstvak 4"/>
          <p:cNvSpPr txBox="1"/>
          <p:nvPr/>
        </p:nvSpPr>
        <p:spPr>
          <a:xfrm>
            <a:off x="5508104" y="473016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Blz. 26 / 27 </a:t>
            </a:r>
            <a:endParaRPr lang="nl-NL" sz="2000" b="1" dirty="0"/>
          </a:p>
        </p:txBody>
      </p:sp>
      <p:pic>
        <p:nvPicPr>
          <p:cNvPr id="2050" name="Picture 2" descr="Afbeeldingsresultaat voor nomad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0329"/>
            <a:ext cx="4572000" cy="303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925" y="-45038"/>
            <a:ext cx="3443646" cy="232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0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024744" cy="1143000"/>
          </a:xfrm>
        </p:spPr>
        <p:txBody>
          <a:bodyPr/>
          <a:lstStyle/>
          <a:p>
            <a:r>
              <a:rPr lang="nl-NL" dirty="0" smtClean="0"/>
              <a:t>Je kan nu…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988840"/>
            <a:ext cx="6777317" cy="3508977"/>
          </a:xfrm>
        </p:spPr>
        <p:txBody>
          <a:bodyPr/>
          <a:lstStyle/>
          <a:p>
            <a:r>
              <a:rPr lang="nl-NL" dirty="0"/>
              <a:t>In eigen woorden uitleggen hoe verwoestijning ontstaat.</a:t>
            </a:r>
          </a:p>
          <a:p>
            <a:r>
              <a:rPr lang="nl-NL" dirty="0"/>
              <a:t>In eigen woorden uitleggen hoe een nomadenstam overleeft </a:t>
            </a:r>
          </a:p>
          <a:p>
            <a:r>
              <a:rPr lang="nl-NL" dirty="0"/>
              <a:t>De behandelde begrippen gebruiken en herkennen. </a:t>
            </a:r>
          </a:p>
          <a:p>
            <a:endParaRPr lang="nl-NL" dirty="0"/>
          </a:p>
        </p:txBody>
      </p:sp>
      <p:pic>
        <p:nvPicPr>
          <p:cNvPr id="4" name="Picture 2" descr="Afbeeldingsresultaat voor nomad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187" y="4502289"/>
            <a:ext cx="3370813" cy="236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5364088" y="17976"/>
            <a:ext cx="2513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26 / 27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4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024744" cy="1143000"/>
          </a:xfrm>
        </p:spPr>
        <p:txBody>
          <a:bodyPr/>
          <a:lstStyle/>
          <a:p>
            <a:r>
              <a:rPr lang="nl-NL" dirty="0" smtClean="0"/>
              <a:t>Reflectie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00808"/>
            <a:ext cx="6777317" cy="3508977"/>
          </a:xfrm>
        </p:spPr>
        <p:txBody>
          <a:bodyPr/>
          <a:lstStyle/>
          <a:p>
            <a:r>
              <a:rPr lang="nl-NL" dirty="0" smtClean="0"/>
              <a:t>De komende periode zullen we vaak terugblikken op de les en hoe de les verliep. </a:t>
            </a:r>
          </a:p>
          <a:p>
            <a:endParaRPr lang="nl-NL" dirty="0" smtClean="0"/>
          </a:p>
          <a:p>
            <a:r>
              <a:rPr lang="nl-NL" b="1" dirty="0" smtClean="0"/>
              <a:t>Wat heb je geleerd?</a:t>
            </a:r>
          </a:p>
          <a:p>
            <a:r>
              <a:rPr lang="nl-NL" b="1" dirty="0" smtClean="0"/>
              <a:t>Hoe heb je geleerd?</a:t>
            </a:r>
          </a:p>
          <a:p>
            <a:r>
              <a:rPr lang="nl-NL" b="1" dirty="0" smtClean="0"/>
              <a:t>Wat ging goed? </a:t>
            </a:r>
          </a:p>
          <a:p>
            <a:r>
              <a:rPr lang="nl-NL" b="1" dirty="0" smtClean="0"/>
              <a:t>Wat ging minder goed? </a:t>
            </a:r>
            <a:endParaRPr lang="nl-NL" b="1" dirty="0"/>
          </a:p>
        </p:txBody>
      </p:sp>
      <p:pic>
        <p:nvPicPr>
          <p:cNvPr id="8194" name="Picture 2" descr="Afbeeldingsresultaat voor reflec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3706190"/>
            <a:ext cx="6033914" cy="285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292080" y="1965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Blz. 24 - 25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0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024744" cy="1143000"/>
          </a:xfrm>
        </p:spPr>
        <p:txBody>
          <a:bodyPr/>
          <a:lstStyle/>
          <a:p>
            <a:r>
              <a:rPr lang="nl-NL" dirty="0" smtClean="0"/>
              <a:t>Wat gaan we doen?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5369" y="2132856"/>
            <a:ext cx="7973055" cy="4057676"/>
          </a:xfrm>
        </p:spPr>
        <p:txBody>
          <a:bodyPr>
            <a:normAutofit/>
          </a:bodyPr>
          <a:lstStyle/>
          <a:p>
            <a:r>
              <a:rPr lang="nl-NL" sz="2600" b="1" dirty="0" smtClean="0"/>
              <a:t>Herhaling</a:t>
            </a:r>
            <a:r>
              <a:rPr lang="nl-NL" sz="2600" dirty="0" smtClean="0"/>
              <a:t>: de landschappen van Mali </a:t>
            </a:r>
          </a:p>
          <a:p>
            <a:r>
              <a:rPr lang="nl-NL" sz="2600" b="1" dirty="0" smtClean="0"/>
              <a:t>Uitleg: </a:t>
            </a:r>
            <a:r>
              <a:rPr lang="nl-NL" sz="2600" dirty="0" smtClean="0"/>
              <a:t>Nomaden en Verwoestijning </a:t>
            </a:r>
          </a:p>
          <a:p>
            <a:r>
              <a:rPr lang="nl-NL" sz="2600" b="1" dirty="0" smtClean="0"/>
              <a:t>Opdracht</a:t>
            </a:r>
            <a:r>
              <a:rPr lang="nl-NL" sz="2600" dirty="0" smtClean="0"/>
              <a:t>: het dagboek van een Nomadenstam </a:t>
            </a:r>
          </a:p>
          <a:p>
            <a:r>
              <a:rPr lang="nl-NL" sz="2600" b="1" dirty="0" smtClean="0"/>
              <a:t>Afsluiten</a:t>
            </a:r>
            <a:r>
              <a:rPr lang="nl-NL" sz="2600" dirty="0" smtClean="0"/>
              <a:t>: hoe ging het?  </a:t>
            </a:r>
            <a:endParaRPr lang="nl-NL" sz="2600" dirty="0"/>
          </a:p>
        </p:txBody>
      </p:sp>
      <p:sp>
        <p:nvSpPr>
          <p:cNvPr id="4" name="Rechthoek 3"/>
          <p:cNvSpPr/>
          <p:nvPr/>
        </p:nvSpPr>
        <p:spPr>
          <a:xfrm>
            <a:off x="5364088" y="0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26 / 27 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Afbeeldingsresultaat voor two thumbs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77" y="4434586"/>
            <a:ext cx="4104456" cy="204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23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11017342" cy="114300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Aan het einde van de les kan je…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844824"/>
            <a:ext cx="7776980" cy="4347845"/>
          </a:xfrm>
        </p:spPr>
        <p:txBody>
          <a:bodyPr/>
          <a:lstStyle/>
          <a:p>
            <a:r>
              <a:rPr lang="nl-NL" dirty="0" smtClean="0"/>
              <a:t>In eigen woorden uitleggen hoe verwoestijning ontstaat.</a:t>
            </a:r>
          </a:p>
          <a:p>
            <a:r>
              <a:rPr lang="nl-NL" dirty="0" smtClean="0"/>
              <a:t>In eigen woorden uitleggen hoe een nomadenstam overleeft </a:t>
            </a:r>
          </a:p>
          <a:p>
            <a:r>
              <a:rPr lang="nl-NL" dirty="0" smtClean="0"/>
              <a:t>De behandelde begrippen gebruiken en herkennen. 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5364088" y="17976"/>
            <a:ext cx="2513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26 / 27 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Afbeeldingsresultaat voor glob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76468"/>
            <a:ext cx="1651406" cy="16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91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024744" cy="1143000"/>
          </a:xfrm>
        </p:spPr>
        <p:txBody>
          <a:bodyPr/>
          <a:lstStyle/>
          <a:p>
            <a:r>
              <a:rPr lang="nl-NL" dirty="0" smtClean="0"/>
              <a:t>De vorige keer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7965" y="1866452"/>
            <a:ext cx="6777317" cy="3508977"/>
          </a:xfrm>
        </p:spPr>
        <p:txBody>
          <a:bodyPr>
            <a:normAutofit/>
          </a:bodyPr>
          <a:lstStyle/>
          <a:p>
            <a:r>
              <a:rPr lang="nl-NL" sz="2800" dirty="0" smtClean="0"/>
              <a:t> Mali: drie landschapszones </a:t>
            </a:r>
          </a:p>
          <a:p>
            <a:r>
              <a:rPr lang="nl-NL" sz="2800" dirty="0" smtClean="0"/>
              <a:t>De </a:t>
            </a:r>
            <a:r>
              <a:rPr lang="nl-NL" sz="2800" dirty="0" err="1" smtClean="0"/>
              <a:t>Sahel</a:t>
            </a:r>
            <a:r>
              <a:rPr lang="nl-NL" sz="2800" dirty="0" smtClean="0"/>
              <a:t>: een kwetsbare Steppe </a:t>
            </a:r>
            <a:endParaRPr lang="nl-NL" sz="2800" dirty="0"/>
          </a:p>
        </p:txBody>
      </p:sp>
      <p:sp>
        <p:nvSpPr>
          <p:cNvPr id="5" name="Rechthoek 4"/>
          <p:cNvSpPr/>
          <p:nvPr/>
        </p:nvSpPr>
        <p:spPr>
          <a:xfrm>
            <a:off x="5364088" y="44624"/>
            <a:ext cx="2513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26 / 27 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Afbeeldingsresultaat voor mali clim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24" y="3506626"/>
            <a:ext cx="3170984" cy="285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Afbeeldingsresultaat voor sahel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127" name="Picture 7" descr="Afbeeldingsresultaat voor sahel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61130"/>
            <a:ext cx="2741290" cy="313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25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024744" cy="1143000"/>
          </a:xfrm>
        </p:spPr>
        <p:txBody>
          <a:bodyPr/>
          <a:lstStyle/>
          <a:p>
            <a:r>
              <a:rPr lang="nl-NL" dirty="0" smtClean="0"/>
              <a:t>Overleven in de Woestijn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916832"/>
            <a:ext cx="7848988" cy="3508977"/>
          </a:xfrm>
        </p:spPr>
        <p:txBody>
          <a:bodyPr/>
          <a:lstStyle/>
          <a:p>
            <a:r>
              <a:rPr lang="nl-NL" sz="2800" dirty="0" smtClean="0"/>
              <a:t>Leven in de woestijn is lastig; droog &amp; heet!</a:t>
            </a:r>
          </a:p>
          <a:p>
            <a:r>
              <a:rPr lang="nl-NL" sz="2800" dirty="0" smtClean="0"/>
              <a:t>Hierom veel </a:t>
            </a:r>
            <a:r>
              <a:rPr lang="nl-NL" sz="2800" b="1" dirty="0" smtClean="0"/>
              <a:t>extensieve veeteelt </a:t>
            </a:r>
            <a:r>
              <a:rPr lang="nl-NL" sz="2800" dirty="0" smtClean="0"/>
              <a:t>en een </a:t>
            </a:r>
            <a:r>
              <a:rPr lang="nl-NL" sz="2800" b="1" dirty="0" smtClean="0"/>
              <a:t>nomadische </a:t>
            </a:r>
            <a:r>
              <a:rPr lang="nl-NL" sz="2800" dirty="0" smtClean="0"/>
              <a:t>levensstijl. </a:t>
            </a:r>
            <a:endParaRPr lang="nl-NL" sz="2800" b="1" dirty="0" smtClean="0"/>
          </a:p>
          <a:p>
            <a:r>
              <a:rPr lang="nl-NL" sz="2800" dirty="0" smtClean="0"/>
              <a:t>Daarnaast: leven in een </a:t>
            </a:r>
            <a:r>
              <a:rPr lang="nl-NL" sz="2800" b="1" dirty="0" smtClean="0"/>
              <a:t>Oase </a:t>
            </a:r>
          </a:p>
          <a:p>
            <a:pPr marL="68580" indent="0">
              <a:buNone/>
            </a:pPr>
            <a:endParaRPr lang="nl-NL" dirty="0"/>
          </a:p>
        </p:txBody>
      </p:sp>
      <p:pic>
        <p:nvPicPr>
          <p:cNvPr id="4" name="Picture 2" descr="Afbeeldingsresultaat voor noma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49" y="3116230"/>
            <a:ext cx="5544616" cy="388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beeldingsresultaat voor sahara ma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-234" r="18182" b="234"/>
          <a:stretch/>
        </p:blipFill>
        <p:spPr bwMode="auto">
          <a:xfrm>
            <a:off x="5651" y="-181918"/>
            <a:ext cx="4406503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197"/>
            <a:ext cx="5184576" cy="373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fbeeldingsresultaat voor mali clima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481" y="3429000"/>
            <a:ext cx="3970221" cy="357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25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024744" cy="1143000"/>
          </a:xfrm>
        </p:spPr>
        <p:txBody>
          <a:bodyPr/>
          <a:lstStyle/>
          <a:p>
            <a:r>
              <a:rPr lang="nl-NL" dirty="0" smtClean="0"/>
              <a:t>Overleven in de Woestijn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7009" y="1772816"/>
            <a:ext cx="7149367" cy="3712971"/>
          </a:xfrm>
        </p:spPr>
        <p:txBody>
          <a:bodyPr>
            <a:normAutofit/>
          </a:bodyPr>
          <a:lstStyle/>
          <a:p>
            <a:r>
              <a:rPr lang="nl-NL" sz="2800" dirty="0" smtClean="0"/>
              <a:t>Veel gebieden zijn te droog voor akkerbouw. </a:t>
            </a:r>
          </a:p>
          <a:p>
            <a:r>
              <a:rPr lang="nl-NL" sz="2800" dirty="0" smtClean="0"/>
              <a:t>Oplossingen?</a:t>
            </a:r>
            <a:endParaRPr lang="nl-NL" sz="2800" dirty="0"/>
          </a:p>
        </p:txBody>
      </p:sp>
      <p:pic>
        <p:nvPicPr>
          <p:cNvPr id="7170" name="Picture 2" descr="Afbeeldingsresultaat voor verhuiz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942" y="3212976"/>
            <a:ext cx="2947404" cy="325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beeldingsresultaat voor irrigeren woestij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42" y="4149080"/>
            <a:ext cx="38100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5364088" y="17976"/>
            <a:ext cx="2513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26 / 27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0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024744" cy="1143000"/>
          </a:xfrm>
        </p:spPr>
        <p:txBody>
          <a:bodyPr/>
          <a:lstStyle/>
          <a:p>
            <a:r>
              <a:rPr lang="nl-NL" dirty="0" smtClean="0"/>
              <a:t>Verwoestijning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060848"/>
            <a:ext cx="7560840" cy="3960440"/>
          </a:xfrm>
        </p:spPr>
        <p:txBody>
          <a:bodyPr/>
          <a:lstStyle/>
          <a:p>
            <a:r>
              <a:rPr lang="nl-NL" dirty="0" smtClean="0"/>
              <a:t>De kuddes van de nomaden grazen veel in </a:t>
            </a:r>
            <a:r>
              <a:rPr lang="nl-NL" b="1" dirty="0" smtClean="0"/>
              <a:t>de </a:t>
            </a:r>
            <a:r>
              <a:rPr lang="nl-NL" b="1" dirty="0" err="1" smtClean="0"/>
              <a:t>Sahel</a:t>
            </a:r>
            <a:r>
              <a:rPr lang="nl-NL" dirty="0" smtClean="0"/>
              <a:t>.</a:t>
            </a:r>
          </a:p>
          <a:p>
            <a:r>
              <a:rPr lang="nl-NL" dirty="0" smtClean="0"/>
              <a:t>Grasspollen en wortels worden opgegeten en verstapt </a:t>
            </a:r>
          </a:p>
          <a:p>
            <a:r>
              <a:rPr lang="nl-NL" dirty="0" smtClean="0"/>
              <a:t>Gevolg: </a:t>
            </a:r>
            <a:r>
              <a:rPr lang="nl-NL" dirty="0"/>
              <a:t> </a:t>
            </a:r>
            <a:r>
              <a:rPr lang="nl-NL" dirty="0" smtClean="0"/>
              <a:t>begroeiing wordt minder, zand verspreid sneller en verder. </a:t>
            </a:r>
          </a:p>
          <a:p>
            <a:r>
              <a:rPr lang="nl-NL" dirty="0" smtClean="0"/>
              <a:t>Dit noem je </a:t>
            </a:r>
            <a:r>
              <a:rPr lang="nl-NL" b="1" dirty="0" smtClean="0"/>
              <a:t>verwoestijning.</a:t>
            </a:r>
            <a:endParaRPr lang="nl-N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924"/>
            <a:ext cx="3502946" cy="262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Afbeeldingsresultaat voor verwoestijn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4" b="-11034"/>
          <a:stretch/>
        </p:blipFill>
        <p:spPr bwMode="auto">
          <a:xfrm>
            <a:off x="1979712" y="2132856"/>
            <a:ext cx="4667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47243"/>
            <a:ext cx="3635896" cy="241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/>
        </p:nvSpPr>
        <p:spPr>
          <a:xfrm>
            <a:off x="5364088" y="17976"/>
            <a:ext cx="2513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26 / 27 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Afbeeldingsresultaat voor 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1700808"/>
            <a:ext cx="1816373" cy="128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beeldingsresultaat voor 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33224"/>
            <a:ext cx="1816373" cy="128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53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132" y="238047"/>
            <a:ext cx="7934638" cy="1224136"/>
          </a:xfrm>
        </p:spPr>
        <p:txBody>
          <a:bodyPr>
            <a:normAutofit/>
          </a:bodyPr>
          <a:lstStyle/>
          <a:p>
            <a:r>
              <a:rPr lang="nl-NL" sz="2800" dirty="0" smtClean="0"/>
              <a:t>Opdracht: </a:t>
            </a:r>
            <a:r>
              <a:rPr lang="nl-NL" sz="2800" dirty="0" smtClean="0"/>
              <a:t>het dagboek van een Nomade . 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671763"/>
            <a:ext cx="8152182" cy="4019754"/>
          </a:xfrm>
        </p:spPr>
        <p:txBody>
          <a:bodyPr/>
          <a:lstStyle/>
          <a:p>
            <a:r>
              <a:rPr lang="nl-NL" dirty="0" smtClean="0"/>
              <a:t>Je beschrijft een dag uit het leven van een Nomadenstam. </a:t>
            </a:r>
          </a:p>
          <a:p>
            <a:r>
              <a:rPr lang="nl-NL" dirty="0" smtClean="0"/>
              <a:t>Dit schrijf/typ je uit. </a:t>
            </a:r>
          </a:p>
          <a:p>
            <a:r>
              <a:rPr lang="nl-NL" dirty="0" smtClean="0"/>
              <a:t>Gebruik je boek als hulp!</a:t>
            </a:r>
          </a:p>
          <a:p>
            <a:r>
              <a:rPr lang="nl-NL" dirty="0" smtClean="0"/>
              <a:t>Ga in op hun manier van leven; zie begrippen!  </a:t>
            </a:r>
          </a:p>
          <a:p>
            <a:r>
              <a:rPr lang="nl-NL" dirty="0" smtClean="0"/>
              <a:t>Klaar? Maak er een tekening bij! 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69" y="5552023"/>
            <a:ext cx="2244837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97152"/>
            <a:ext cx="5184576" cy="148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5364088" y="17976"/>
            <a:ext cx="2513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26 / 27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44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479641"/>
            <a:ext cx="7024744" cy="1143000"/>
          </a:xfrm>
        </p:spPr>
        <p:txBody>
          <a:bodyPr/>
          <a:lstStyle/>
          <a:p>
            <a:r>
              <a:rPr lang="nl-NL" dirty="0" smtClean="0"/>
              <a:t>Hoe leef jij als Nomade?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5364088" y="17976"/>
            <a:ext cx="2513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26 / 27 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Afbeeldingsresultaat voor man on camel carto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00" y="4221088"/>
            <a:ext cx="195489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Afbeeldingsresultaat voor question mar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7067">
            <a:off x="6390202" y="4401108"/>
            <a:ext cx="213340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88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127</TotalTime>
  <Words>333</Words>
  <Application>Microsoft Office PowerPoint</Application>
  <PresentationFormat>Diavoorstelling (4:3)</PresentationFormat>
  <Paragraphs>57</Paragraphs>
  <Slides>11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Thema1</vt:lpstr>
      <vt:lpstr>Hoofdstuk 2 </vt:lpstr>
      <vt:lpstr>Wat gaan we doen? </vt:lpstr>
      <vt:lpstr>Aan het einde van de les kan je…</vt:lpstr>
      <vt:lpstr>De vorige keer</vt:lpstr>
      <vt:lpstr>Overleven in de Woestijn </vt:lpstr>
      <vt:lpstr>Overleven in de Woestijn </vt:lpstr>
      <vt:lpstr>Verwoestijning </vt:lpstr>
      <vt:lpstr>Opdracht: het dagboek van een Nomade . </vt:lpstr>
      <vt:lpstr>Hoe leef jij als Nomade? </vt:lpstr>
      <vt:lpstr>Je kan nu…</vt:lpstr>
      <vt:lpstr>Reflectie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2</dc:title>
  <dc:creator>duco spakman</dc:creator>
  <cp:lastModifiedBy>duco spakman</cp:lastModifiedBy>
  <cp:revision>15</cp:revision>
  <dcterms:created xsi:type="dcterms:W3CDTF">2016-11-22T08:45:41Z</dcterms:created>
  <dcterms:modified xsi:type="dcterms:W3CDTF">2016-11-22T18:50:36Z</dcterms:modified>
</cp:coreProperties>
</file>