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2" autoAdjust="0"/>
  </p:normalViewPr>
  <p:slideViewPr>
    <p:cSldViewPr>
      <p:cViewPr>
        <p:scale>
          <a:sx n="77" d="100"/>
          <a:sy n="77" d="100"/>
        </p:scale>
        <p:origin x="-1164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4EF9A5-A71E-4004-A45A-3EECFA6A5122}" type="datetimeFigureOut">
              <a:rPr lang="nl-NL" smtClean="0"/>
              <a:t>10-2-2016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506E6B-C36D-40C7-9BAE-397C863DADC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08004" y="2060848"/>
            <a:ext cx="3600400" cy="2155331"/>
          </a:xfrm>
        </p:spPr>
        <p:txBody>
          <a:bodyPr>
            <a:noAutofit/>
          </a:bodyPr>
          <a:lstStyle/>
          <a:p>
            <a:r>
              <a:rPr lang="nl-NL" dirty="0" smtClean="0"/>
              <a:t>België: samenwerking met Nederland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53302" y="4509120"/>
            <a:ext cx="3309803" cy="1260629"/>
          </a:xfrm>
        </p:spPr>
        <p:txBody>
          <a:bodyPr/>
          <a:lstStyle/>
          <a:p>
            <a:r>
              <a:rPr lang="nl-NL" sz="2000" b="1" i="1" dirty="0"/>
              <a:t>Pak je boeken! </a:t>
            </a:r>
          </a:p>
          <a:p>
            <a:r>
              <a:rPr lang="nl-NL" sz="2000" b="1" i="1" dirty="0"/>
              <a:t>Paragraaf </a:t>
            </a:r>
            <a:r>
              <a:rPr lang="nl-NL" sz="2000" b="1" i="1" dirty="0" smtClean="0"/>
              <a:t>2.2</a:t>
            </a:r>
            <a:br>
              <a:rPr lang="nl-NL" sz="2000" b="1" i="1" dirty="0" smtClean="0"/>
            </a:br>
            <a:r>
              <a:rPr lang="nl-NL" sz="2000" b="1" i="1" dirty="0" smtClean="0"/>
              <a:t>Blz. 20/21</a:t>
            </a:r>
            <a:endParaRPr lang="nl-NL" sz="2000" b="1" i="1" dirty="0"/>
          </a:p>
          <a:p>
            <a:endParaRPr lang="nl-NL" dirty="0"/>
          </a:p>
        </p:txBody>
      </p:sp>
      <p:pic>
        <p:nvPicPr>
          <p:cNvPr id="4" name="Picture 2" descr="http://ek2016frankrijk.be/wp-content/uploads/2015/10/belg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00808"/>
            <a:ext cx="7056784" cy="3744416"/>
          </a:xfrm>
        </p:spPr>
        <p:txBody>
          <a:bodyPr/>
          <a:lstStyle/>
          <a:p>
            <a:r>
              <a:rPr lang="nl-NL" b="1" dirty="0" smtClean="0"/>
              <a:t>Klassikaal </a:t>
            </a:r>
            <a:r>
              <a:rPr lang="nl-NL" dirty="0" smtClean="0"/>
              <a:t>behandelen van de lesstof (10 minuten)</a:t>
            </a:r>
          </a:p>
          <a:p>
            <a:r>
              <a:rPr lang="nl-NL" b="1" dirty="0" smtClean="0"/>
              <a:t>In tweetallen </a:t>
            </a:r>
            <a:r>
              <a:rPr lang="nl-NL" dirty="0" smtClean="0"/>
              <a:t>opdracht Euregio </a:t>
            </a:r>
            <a:r>
              <a:rPr lang="nl-NL" dirty="0" smtClean="0"/>
              <a:t>maken aan de hand van de Bosatlas (</a:t>
            </a:r>
            <a:r>
              <a:rPr lang="nl-NL" dirty="0" smtClean="0"/>
              <a:t>20</a:t>
            </a:r>
            <a:r>
              <a:rPr lang="nl-NL" dirty="0" smtClean="0"/>
              <a:t> </a:t>
            </a:r>
            <a:r>
              <a:rPr lang="nl-NL" dirty="0" smtClean="0"/>
              <a:t>minuten)</a:t>
            </a:r>
            <a:endParaRPr lang="nl-NL" b="1" dirty="0" smtClean="0"/>
          </a:p>
          <a:p>
            <a:r>
              <a:rPr lang="nl-NL" b="1" dirty="0" smtClean="0"/>
              <a:t>Klassikaal </a:t>
            </a:r>
            <a:r>
              <a:rPr lang="nl-NL" dirty="0" smtClean="0"/>
              <a:t>napraten </a:t>
            </a:r>
            <a:r>
              <a:rPr lang="nl-NL" dirty="0" smtClean="0"/>
              <a:t>en bespreken</a:t>
            </a:r>
            <a:br>
              <a:rPr lang="nl-NL" dirty="0" smtClean="0"/>
            </a:br>
            <a:r>
              <a:rPr lang="nl-NL" dirty="0" smtClean="0"/>
              <a:t>(5 </a:t>
            </a:r>
            <a:r>
              <a:rPr lang="nl-NL" dirty="0" smtClean="0"/>
              <a:t>minuten)</a:t>
            </a:r>
          </a:p>
        </p:txBody>
      </p:sp>
      <p:pic>
        <p:nvPicPr>
          <p:cNvPr id="4" name="Picture 4" descr="http://www.compareferryprices.co.uk/img/providers/small/Flag_Belg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010"/>
            <a:ext cx="2248509" cy="14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nl-NL" dirty="0" smtClean="0"/>
              <a:t>België en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060848"/>
            <a:ext cx="6777317" cy="3508977"/>
          </a:xfrm>
        </p:spPr>
        <p:txBody>
          <a:bodyPr/>
          <a:lstStyle/>
          <a:p>
            <a:r>
              <a:rPr lang="nl-NL" dirty="0" smtClean="0"/>
              <a:t>Sinds de oorlog meer samenwerking:</a:t>
            </a:r>
            <a:br>
              <a:rPr lang="nl-NL" dirty="0" smtClean="0"/>
            </a:br>
            <a:r>
              <a:rPr lang="nl-NL" dirty="0" smtClean="0"/>
              <a:t>- Militaire steun</a:t>
            </a:r>
            <a:br>
              <a:rPr lang="nl-NL" dirty="0" smtClean="0"/>
            </a:br>
            <a:r>
              <a:rPr lang="nl-NL" dirty="0" smtClean="0"/>
              <a:t>- Economische steun (handel!)</a:t>
            </a:r>
          </a:p>
          <a:p>
            <a:endParaRPr lang="nl-NL" dirty="0"/>
          </a:p>
          <a:p>
            <a:r>
              <a:rPr lang="nl-NL" dirty="0" smtClean="0"/>
              <a:t>Dus: meer </a:t>
            </a:r>
            <a:r>
              <a:rPr lang="nl-NL" i="1" dirty="0" smtClean="0"/>
              <a:t>open grenzen</a:t>
            </a:r>
          </a:p>
          <a:p>
            <a:endParaRPr lang="nl-NL" i="1" dirty="0" smtClean="0"/>
          </a:p>
          <a:p>
            <a:r>
              <a:rPr lang="nl-NL" dirty="0" smtClean="0"/>
              <a:t>Oprichting </a:t>
            </a:r>
            <a:r>
              <a:rPr lang="nl-NL" b="1" dirty="0" smtClean="0"/>
              <a:t>Benelux </a:t>
            </a:r>
            <a:r>
              <a:rPr lang="nl-NL" dirty="0" smtClean="0"/>
              <a:t>(1944)</a:t>
            </a:r>
            <a:endParaRPr lang="nl-NL" dirty="0"/>
          </a:p>
          <a:p>
            <a:endParaRPr lang="nl-NL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8397"/>
            <a:ext cx="4248472" cy="61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4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1143000"/>
          </a:xfrm>
        </p:spPr>
        <p:txBody>
          <a:bodyPr/>
          <a:lstStyle/>
          <a:p>
            <a:r>
              <a:rPr lang="nl-NL" dirty="0" smtClean="0"/>
              <a:t>Opengrenzen (?)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16832"/>
            <a:ext cx="6912768" cy="3888432"/>
          </a:xfrm>
        </p:spPr>
        <p:txBody>
          <a:bodyPr>
            <a:normAutofit/>
          </a:bodyPr>
          <a:lstStyle/>
          <a:p>
            <a:r>
              <a:rPr lang="nl-NL" sz="2500" dirty="0" smtClean="0"/>
              <a:t>Open grenzen zorgen voor meer (economische) samenwerking en meer welvaart.</a:t>
            </a:r>
          </a:p>
          <a:p>
            <a:endParaRPr lang="nl-NL" sz="2500" dirty="0"/>
          </a:p>
          <a:p>
            <a:r>
              <a:rPr lang="nl-NL" sz="2500" b="1" i="1" dirty="0" smtClean="0"/>
              <a:t>Maar: </a:t>
            </a:r>
            <a:r>
              <a:rPr lang="nl-NL" sz="2500" dirty="0" smtClean="0"/>
              <a:t>nadelen zijn er ook!</a:t>
            </a:r>
            <a:r>
              <a:rPr lang="nl-NL" sz="2500" b="1" i="1" dirty="0" smtClean="0"/>
              <a:t/>
            </a:r>
            <a:br>
              <a:rPr lang="nl-NL" sz="2500" b="1" i="1" dirty="0" smtClean="0"/>
            </a:br>
            <a:r>
              <a:rPr lang="nl-NL" sz="2500" i="1" dirty="0" smtClean="0"/>
              <a:t>1) Criminaliteit en overlast</a:t>
            </a:r>
            <a:br>
              <a:rPr lang="nl-NL" sz="2500" i="1" dirty="0" smtClean="0"/>
            </a:br>
            <a:r>
              <a:rPr lang="nl-NL" sz="2500" i="1" dirty="0" smtClean="0"/>
              <a:t>2) concurrentie… </a:t>
            </a:r>
          </a:p>
          <a:p>
            <a:endParaRPr lang="nl-NL" sz="2500" i="1" dirty="0" smtClean="0"/>
          </a:p>
          <a:p>
            <a:r>
              <a:rPr lang="nl-NL" sz="2500" dirty="0" smtClean="0"/>
              <a:t>Dus: </a:t>
            </a:r>
            <a:r>
              <a:rPr lang="nl-NL" sz="2500" b="1" i="1" dirty="0" err="1" smtClean="0"/>
              <a:t>Euregio’s</a:t>
            </a:r>
            <a:r>
              <a:rPr lang="nl-NL" sz="2500" dirty="0" smtClean="0"/>
              <a:t>! (figuur 7)</a:t>
            </a:r>
          </a:p>
        </p:txBody>
      </p:sp>
      <p:pic>
        <p:nvPicPr>
          <p:cNvPr id="2050" name="Picture 2" descr="https://upload.wikimedia.org/wikipedia/commons/thumb/3/39/Benelux.png/350px-Benel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225971"/>
            <a:ext cx="2443585" cy="316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r>
              <a:rPr lang="nl-NL" dirty="0" err="1" smtClean="0"/>
              <a:t>Euregio’s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988840"/>
            <a:ext cx="7200800" cy="3960440"/>
          </a:xfrm>
        </p:spPr>
        <p:txBody>
          <a:bodyPr/>
          <a:lstStyle/>
          <a:p>
            <a:r>
              <a:rPr lang="nl-NL" dirty="0" smtClean="0"/>
              <a:t>Samenwerkingsverbanden die grens overstijgend zijn en binnen de EU liggen</a:t>
            </a:r>
          </a:p>
          <a:p>
            <a:endParaRPr lang="nl-NL" dirty="0"/>
          </a:p>
          <a:p>
            <a:r>
              <a:rPr lang="nl-NL" dirty="0" smtClean="0"/>
              <a:t>Dus: landen in de EU die rond hun grenzen nauw samenwerken met een buurland.</a:t>
            </a:r>
          </a:p>
          <a:p>
            <a:endParaRPr lang="nl-NL" dirty="0"/>
          </a:p>
          <a:p>
            <a:r>
              <a:rPr lang="nl-NL" b="1" dirty="0" smtClean="0"/>
              <a:t>Figuur 7</a:t>
            </a:r>
            <a:endParaRPr lang="nl-NL" b="1" dirty="0"/>
          </a:p>
        </p:txBody>
      </p:sp>
      <p:sp>
        <p:nvSpPr>
          <p:cNvPr id="4" name="AutoShape 2" descr="http://ms.degeo-online.nl/msite-degeo/file.asp?fileid=58249&amp;disposition=i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7687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nl-NL" dirty="0" smtClean="0"/>
              <a:t>Opdracht: jouw Euregio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44824"/>
            <a:ext cx="7416824" cy="4392488"/>
          </a:xfrm>
        </p:spPr>
        <p:txBody>
          <a:bodyPr>
            <a:normAutofit fontScale="92500" lnSpcReduction="20000"/>
          </a:bodyPr>
          <a:lstStyle/>
          <a:p>
            <a:r>
              <a:rPr lang="nl-NL" i="1" dirty="0" smtClean="0"/>
              <a:t>Figuur 7</a:t>
            </a:r>
            <a:r>
              <a:rPr lang="nl-NL" dirty="0" smtClean="0"/>
              <a:t>: er is één stuk grens tussen NL en BE dat nog geen Euregio is.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Stel je voor: jullie richten hier een Euregio op. Waar richten jullie je op en welk probleem pak je aan?</a:t>
            </a:r>
          </a:p>
          <a:p>
            <a:endParaRPr lang="nl-NL" dirty="0"/>
          </a:p>
          <a:p>
            <a:r>
              <a:rPr lang="nl-NL" dirty="0" smtClean="0"/>
              <a:t>Dus: ‘ontwerp’ je eigen Euregio en benoem wat je doelen zijn. Denk aan economie, cultuur, militair , etc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Gebruik de Bosatlas in tweetallen! </a:t>
            </a:r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Iedereen moet een antwoord kunnen geven!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199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1143000"/>
          </a:xfrm>
        </p:spPr>
        <p:txBody>
          <a:bodyPr/>
          <a:lstStyle/>
          <a:p>
            <a:r>
              <a:rPr lang="nl-NL" dirty="0" smtClean="0"/>
              <a:t>Wat ga je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4608512"/>
          </a:xfrm>
        </p:spPr>
        <p:txBody>
          <a:bodyPr>
            <a:normAutofit/>
          </a:bodyPr>
          <a:lstStyle/>
          <a:p>
            <a:r>
              <a:rPr lang="nl-NL" dirty="0" smtClean="0"/>
              <a:t>In tweetallen een eigen </a:t>
            </a:r>
            <a:r>
              <a:rPr lang="nl-NL" i="1" dirty="0" smtClean="0"/>
              <a:t>Euregio </a:t>
            </a:r>
            <a:r>
              <a:rPr lang="nl-NL" dirty="0" smtClean="0"/>
              <a:t>ontwerpen;</a:t>
            </a:r>
          </a:p>
          <a:p>
            <a:r>
              <a:rPr lang="nl-NL" i="1" dirty="0" smtClean="0"/>
              <a:t>Fluisterend overleggen</a:t>
            </a:r>
            <a:r>
              <a:rPr lang="nl-NL" dirty="0" smtClean="0"/>
              <a:t> met het boek als richtlijn; schrijf je plan </a:t>
            </a:r>
            <a:r>
              <a:rPr lang="nl-NL" i="1" dirty="0" smtClean="0"/>
              <a:t>allebei </a:t>
            </a:r>
            <a:r>
              <a:rPr lang="nl-NL" dirty="0" smtClean="0"/>
              <a:t>op!</a:t>
            </a:r>
          </a:p>
          <a:p>
            <a:r>
              <a:rPr lang="nl-NL" dirty="0" smtClean="0"/>
              <a:t>Vragen? Vinger!</a:t>
            </a:r>
          </a:p>
          <a:p>
            <a:r>
              <a:rPr lang="nl-NL" b="1" dirty="0" smtClean="0"/>
              <a:t>+/-15 </a:t>
            </a:r>
            <a:r>
              <a:rPr lang="nl-NL" b="1" dirty="0" smtClean="0"/>
              <a:t>minuten </a:t>
            </a:r>
            <a:r>
              <a:rPr lang="nl-NL" dirty="0" smtClean="0"/>
              <a:t>de tijd.</a:t>
            </a:r>
          </a:p>
          <a:p>
            <a:r>
              <a:rPr lang="nl-NL" dirty="0" smtClean="0"/>
              <a:t>Gebruik de Bosatlas</a:t>
            </a:r>
            <a:endParaRPr lang="nl-NL" dirty="0"/>
          </a:p>
          <a:p>
            <a:r>
              <a:rPr lang="nl-NL" dirty="0" smtClean="0"/>
              <a:t>Uiteindelijk heeft </a:t>
            </a:r>
            <a:r>
              <a:rPr lang="nl-NL" i="1" dirty="0" smtClean="0"/>
              <a:t>elk tweetal </a:t>
            </a:r>
            <a:r>
              <a:rPr lang="nl-NL" dirty="0" smtClean="0"/>
              <a:t>een </a:t>
            </a:r>
            <a:r>
              <a:rPr lang="nl-NL" dirty="0" smtClean="0"/>
              <a:t>Euregio </a:t>
            </a:r>
            <a:r>
              <a:rPr lang="nl-NL" dirty="0" smtClean="0"/>
              <a:t>ontworpen, op een plek die nog vrij is volgens figuur  7!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3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7024744" cy="1143000"/>
          </a:xfrm>
        </p:spPr>
        <p:txBody>
          <a:bodyPr/>
          <a:lstStyle/>
          <a:p>
            <a:r>
              <a:rPr lang="nl-NL" dirty="0" smtClean="0"/>
              <a:t>Volgende week…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… hebben jullie paragraaf 3 gelezen</a:t>
            </a:r>
          </a:p>
          <a:p>
            <a:r>
              <a:rPr lang="nl-NL" dirty="0" smtClean="0"/>
              <a:t>… hebben jullie paragraaf 1 + 2 gemaakt!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23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93</TotalTime>
  <Words>202</Words>
  <Application>Microsoft Office PowerPoint</Application>
  <PresentationFormat>Diavoorstelling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Thema1</vt:lpstr>
      <vt:lpstr>België: samenwerking met Nederland</vt:lpstr>
      <vt:lpstr>Wat gaan we doen?</vt:lpstr>
      <vt:lpstr>België en Nederland</vt:lpstr>
      <vt:lpstr>Opengrenzen (?)</vt:lpstr>
      <vt:lpstr>Euregio’s</vt:lpstr>
      <vt:lpstr>Opdracht: jouw Euregio</vt:lpstr>
      <vt:lpstr>Wat ga je doen?</vt:lpstr>
      <vt:lpstr>Volgende week…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België: samenwerking met Nederland</dc:title>
  <dc:creator>duco spakman</dc:creator>
  <cp:lastModifiedBy>duco spakman</cp:lastModifiedBy>
  <cp:revision>7</cp:revision>
  <dcterms:created xsi:type="dcterms:W3CDTF">2016-02-08T11:51:52Z</dcterms:created>
  <dcterms:modified xsi:type="dcterms:W3CDTF">2016-02-10T08:38:03Z</dcterms:modified>
</cp:coreProperties>
</file>